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78" r:id="rId7"/>
    <p:sldId id="282" r:id="rId8"/>
    <p:sldId id="263" r:id="rId9"/>
    <p:sldId id="280" r:id="rId10"/>
    <p:sldId id="265" r:id="rId11"/>
    <p:sldId id="266" r:id="rId12"/>
    <p:sldId id="267" r:id="rId13"/>
    <p:sldId id="268" r:id="rId14"/>
    <p:sldId id="269" r:id="rId15"/>
    <p:sldId id="270" r:id="rId16"/>
    <p:sldId id="271" r:id="rId17"/>
    <p:sldId id="272" r:id="rId18"/>
    <p:sldId id="273" r:id="rId19"/>
    <p:sldId id="281" r:id="rId20"/>
    <p:sldId id="274" r:id="rId21"/>
    <p:sldId id="275" r:id="rId22"/>
    <p:sldId id="276" r:id="rId23"/>
    <p:sldId id="277" r:id="rId24"/>
  </p:sldIdLst>
  <p:sldSz cx="12192000" cy="6858000"/>
  <p:notesSz cx="6858000" cy="12192000"/>
  <p:embeddedFontLst>
    <p:embeddedFont>
      <p:font typeface="Overpass Bold" pitchFamily="2" charset="0"/>
      <p:regular r:id="rId26"/>
    </p:embeddedFont>
    <p:embeddedFont>
      <p:font typeface="Overpass" pitchFamily="2" charset="0"/>
      <p:regular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98" autoAdjust="0"/>
    <p:restoredTop sz="94610"/>
  </p:normalViewPr>
  <p:slideViewPr>
    <p:cSldViewPr snapToGrid="0" snapToObjects="1">
      <p:cViewPr>
        <p:scale>
          <a:sx n="63" d="100"/>
          <a:sy n="63" d="100"/>
        </p:scale>
        <p:origin x="71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1.fntdata"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font" Target="fonts/font2.fntdata"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486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ADC96-54B3-3FE9-15DD-F3682A7F2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74E4A-65A4-106D-89DE-BA507FF1B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7D3B7-F514-E29F-97D0-974680626C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07E760-3E41-EFD9-00A7-1C6FE7B4A215}"/>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84516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0AB79-73C4-3BF1-8D95-0800845F2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F8A49-AEC3-E362-8B34-00566B070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27063-9CD3-28B9-ACAE-36B0AE9835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8CFC8B-CC29-7EF2-02A6-73E8A5B67A97}"/>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104434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C1EDF-AD5C-823D-9B52-A8AD6B516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5E3A2-9660-FD61-0150-2DF247EAD1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EA046-4CD4-4AC8-50DB-7BB2114356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A3122B-33DD-D8E3-01CE-E0E4B9CAFFC4}"/>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254632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AFAFA"/>
          </a:solidFill>
          <a:ln/>
        </p:spPr>
        <p:txBody>
          <a:bodyPr/>
          <a:lstStyle/>
          <a:p>
            <a:endParaRPr lang="en-US"/>
          </a:p>
        </p:txBody>
      </p:sp>
      <p:sp>
        <p:nvSpPr>
          <p:cNvPr id="3" name="Shape 1"/>
          <p:cNvSpPr/>
          <p:nvPr/>
        </p:nvSpPr>
        <p:spPr>
          <a:xfrm>
            <a:off x="0" y="0"/>
            <a:ext cx="12191695" cy="6858000"/>
          </a:xfrm>
          <a:prstGeom prst="rect">
            <a:avLst/>
          </a:prstGeom>
          <a:solidFill>
            <a:srgbClr val="FFFFFF">
              <a:alpha val="95000"/>
            </a:srgbClr>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AFAFA"/>
          </a:solidFill>
          <a:ln/>
        </p:spPr>
        <p:txBody>
          <a:bodyPr/>
          <a:lstStyle/>
          <a:p>
            <a:endParaRPr lang="ar-AE"/>
          </a:p>
        </p:txBody>
      </p:sp>
      <p:sp>
        <p:nvSpPr>
          <p:cNvPr id="3" name="Shape 1"/>
          <p:cNvSpPr/>
          <p:nvPr/>
        </p:nvSpPr>
        <p:spPr>
          <a:xfrm>
            <a:off x="0" y="0"/>
            <a:ext cx="12191695" cy="6858000"/>
          </a:xfrm>
          <a:prstGeom prst="rect">
            <a:avLst/>
          </a:prstGeom>
          <a:solidFill>
            <a:srgbClr val="F2F2F2">
              <a:alpha val="95000"/>
            </a:srgbClr>
          </a:solidFill>
          <a:ln/>
        </p:spPr>
        <p:txBody>
          <a:bodyPr/>
          <a:lstStyle/>
          <a:p>
            <a:endParaRPr lang="ar-A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2.xml" /><Relationship Id="rId1" Type="http://schemas.openxmlformats.org/officeDocument/2006/relationships/slideLayout" Target="../slideLayouts/slideLayout2.xml" /><Relationship Id="rId4" Type="http://schemas.openxmlformats.org/officeDocument/2006/relationships/image" Target="../media/image3.png" /></Relationships>
</file>

<file path=ppt/slides/_rels/slide3.xml.rels><?xml version="1.0" encoding="UTF-8" standalone="yes"?>
<Relationships xmlns="http://schemas.openxmlformats.org/package/2006/relationships"><Relationship Id="rId8" Type="http://schemas.openxmlformats.org/officeDocument/2006/relationships/image" Target="../media/image9.svg" /><Relationship Id="rId13" Type="http://schemas.openxmlformats.org/officeDocument/2006/relationships/image" Target="../media/image14.svg" /><Relationship Id="rId3" Type="http://schemas.openxmlformats.org/officeDocument/2006/relationships/image" Target="../media/image4.png" /><Relationship Id="rId7" Type="http://schemas.openxmlformats.org/officeDocument/2006/relationships/image" Target="../media/image8.svg" /><Relationship Id="rId12" Type="http://schemas.openxmlformats.org/officeDocument/2006/relationships/image" Target="../media/image13.svg" /><Relationship Id="rId2" Type="http://schemas.openxmlformats.org/officeDocument/2006/relationships/notesSlide" Target="../notesSlides/notesSlide3.xml" /><Relationship Id="rId1" Type="http://schemas.openxmlformats.org/officeDocument/2006/relationships/slideLayout" Target="../slideLayouts/slideLayout2.xml" /><Relationship Id="rId6" Type="http://schemas.openxmlformats.org/officeDocument/2006/relationships/image" Target="../media/image7.svg" /><Relationship Id="rId11" Type="http://schemas.openxmlformats.org/officeDocument/2006/relationships/image" Target="../media/image12.svg" /><Relationship Id="rId5" Type="http://schemas.openxmlformats.org/officeDocument/2006/relationships/image" Target="../media/image6.svg" /><Relationship Id="rId10" Type="http://schemas.openxmlformats.org/officeDocument/2006/relationships/image" Target="../media/image11.svg" /><Relationship Id="rId4" Type="http://schemas.openxmlformats.org/officeDocument/2006/relationships/image" Target="../media/image5.svg" /><Relationship Id="rId9" Type="http://schemas.openxmlformats.org/officeDocument/2006/relationships/image" Target="../media/image10.svg" /></Relationships>
</file>

<file path=ppt/slides/_rels/slide4.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notesSlide" Target="../notesSlides/notesSlide4.xml" /><Relationship Id="rId1" Type="http://schemas.openxmlformats.org/officeDocument/2006/relationships/slideLayout" Target="../slideLayouts/slideLayout3.xml" /><Relationship Id="rId5" Type="http://schemas.openxmlformats.org/officeDocument/2006/relationships/image" Target="../media/image17.svg" /><Relationship Id="rId4" Type="http://schemas.openxmlformats.org/officeDocument/2006/relationships/image" Target="../media/image16.svg" /></Relationships>
</file>

<file path=ppt/slides/_rels/slide5.xml.rels><?xml version="1.0" encoding="UTF-8" standalone="yes"?>
<Relationships xmlns="http://schemas.openxmlformats.org/package/2006/relationships"><Relationship Id="rId8" Type="http://schemas.openxmlformats.org/officeDocument/2006/relationships/image" Target="../media/image23.svg" /><Relationship Id="rId3" Type="http://schemas.openxmlformats.org/officeDocument/2006/relationships/image" Target="../media/image18.png" /><Relationship Id="rId7" Type="http://schemas.openxmlformats.org/officeDocument/2006/relationships/image" Target="../media/image22.svg" /><Relationship Id="rId2" Type="http://schemas.openxmlformats.org/officeDocument/2006/relationships/notesSlide" Target="../notesSlides/notesSlide5.xml" /><Relationship Id="rId1" Type="http://schemas.openxmlformats.org/officeDocument/2006/relationships/slideLayout" Target="../slideLayouts/slideLayout3.xml" /><Relationship Id="rId6" Type="http://schemas.openxmlformats.org/officeDocument/2006/relationships/image" Target="../media/image21.svg" /><Relationship Id="rId5" Type="http://schemas.openxmlformats.org/officeDocument/2006/relationships/image" Target="../media/image20.svg" /><Relationship Id="rId4" Type="http://schemas.openxmlformats.org/officeDocument/2006/relationships/image" Target="../media/image19.svg" /></Relationships>
</file>

<file path=ppt/slides/_rels/slide6.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notesSlide" Target="../notesSlides/notesSlide6.xml" /><Relationship Id="rId1" Type="http://schemas.openxmlformats.org/officeDocument/2006/relationships/slideLayout" Target="../slideLayouts/slideLayout3.xml" /><Relationship Id="rId6" Type="http://schemas.openxmlformats.org/officeDocument/2006/relationships/image" Target="../media/image27.png" /><Relationship Id="rId5" Type="http://schemas.openxmlformats.org/officeDocument/2006/relationships/image" Target="../media/image26.png" /><Relationship Id="rId4" Type="http://schemas.openxmlformats.org/officeDocument/2006/relationships/image" Target="../media/image25.png" /></Relationships>
</file>

<file path=ppt/slides/_rels/slide7.xml.rels><?xml version="1.0" encoding="UTF-8" standalone="yes"?>
<Relationships xmlns="http://schemas.openxmlformats.org/package/2006/relationships"><Relationship Id="rId3" Type="http://schemas.openxmlformats.org/officeDocument/2006/relationships/image" Target="../media/image28.png" /><Relationship Id="rId2" Type="http://schemas.openxmlformats.org/officeDocument/2006/relationships/notesSlide" Target="../notesSlides/notesSlide7.xml" /><Relationship Id="rId1" Type="http://schemas.openxmlformats.org/officeDocument/2006/relationships/slideLayout" Target="../slideLayouts/slideLayout3.xml" /><Relationship Id="rId4" Type="http://schemas.openxmlformats.org/officeDocument/2006/relationships/image" Target="../media/image29.png" /></Relationships>
</file>

<file path=ppt/slides/_rels/slide8.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notesSlide" Target="../notesSlides/notesSlide8.xml" /><Relationship Id="rId1" Type="http://schemas.openxmlformats.org/officeDocument/2006/relationships/slideLayout" Target="../slideLayouts/slideLayout3.xml" /><Relationship Id="rId4" Type="http://schemas.openxmlformats.org/officeDocument/2006/relationships/image" Target="../media/image31.png" /></Relationships>
</file>

<file path=ppt/slides/_rels/slide9.xml.rels><?xml version="1.0" encoding="UTF-8" standalone="yes"?>
<Relationships xmlns="http://schemas.openxmlformats.org/package/2006/relationships"><Relationship Id="rId3" Type="http://schemas.openxmlformats.org/officeDocument/2006/relationships/image" Target="../media/image32.png" /><Relationship Id="rId2" Type="http://schemas.openxmlformats.org/officeDocument/2006/relationships/notesSlide" Target="../notesSlides/notesSlide9.xml" /><Relationship Id="rId1" Type="http://schemas.openxmlformats.org/officeDocument/2006/relationships/slideLayout" Target="../slideLayouts/slideLayout3.xml" /><Relationship Id="rId6" Type="http://schemas.openxmlformats.org/officeDocument/2006/relationships/image" Target="../media/image35.png" /><Relationship Id="rId5" Type="http://schemas.openxmlformats.org/officeDocument/2006/relationships/image" Target="../media/image34.png" /><Relationship Id="rId4" Type="http://schemas.openxmlformats.org/officeDocument/2006/relationships/image" Target="../media/image33.png" /></Relationships>
</file>

<file path=ppt/slides/_rels/slide10.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notesSlide" Target="../notesSlides/notesSlide10.xml" /><Relationship Id="rId1" Type="http://schemas.openxmlformats.org/officeDocument/2006/relationships/slideLayout" Target="../slideLayouts/slideLayout3.xml" /><Relationship Id="rId6" Type="http://schemas.openxmlformats.org/officeDocument/2006/relationships/image" Target="../media/image39.svg" /><Relationship Id="rId5" Type="http://schemas.openxmlformats.org/officeDocument/2006/relationships/image" Target="../media/image38.svg" /><Relationship Id="rId4" Type="http://schemas.openxmlformats.org/officeDocument/2006/relationships/image" Target="../media/image37.svg" /></Relationships>
</file>

<file path=ppt/slides/_rels/slide11.xml.rels><?xml version="1.0" encoding="UTF-8" standalone="yes"?>
<Relationships xmlns="http://schemas.openxmlformats.org/package/2006/relationships"><Relationship Id="rId3" Type="http://schemas.openxmlformats.org/officeDocument/2006/relationships/image" Target="../media/image40.svg" /><Relationship Id="rId2" Type="http://schemas.openxmlformats.org/officeDocument/2006/relationships/notesSlide" Target="../notesSlides/notesSlide11.xml" /><Relationship Id="rId1" Type="http://schemas.openxmlformats.org/officeDocument/2006/relationships/slideLayout" Target="../slideLayouts/slideLayout3.xml" /><Relationship Id="rId6" Type="http://schemas.openxmlformats.org/officeDocument/2006/relationships/image" Target="../media/image43.png" /><Relationship Id="rId5" Type="http://schemas.openxmlformats.org/officeDocument/2006/relationships/image" Target="../media/image42.svg" /><Relationship Id="rId4" Type="http://schemas.openxmlformats.org/officeDocument/2006/relationships/image" Target="../media/image41.svg" /></Relationships>
</file>

<file path=ppt/slides/_rels/slide12.xml.rels><?xml version="1.0" encoding="UTF-8" standalone="yes"?>
<Relationships xmlns="http://schemas.openxmlformats.org/package/2006/relationships"><Relationship Id="rId3" Type="http://schemas.openxmlformats.org/officeDocument/2006/relationships/image" Target="../media/image44.svg" /><Relationship Id="rId7" Type="http://schemas.openxmlformats.org/officeDocument/2006/relationships/image" Target="../media/image48.png" /><Relationship Id="rId2" Type="http://schemas.openxmlformats.org/officeDocument/2006/relationships/notesSlide" Target="../notesSlides/notesSlide12.xml" /><Relationship Id="rId1" Type="http://schemas.openxmlformats.org/officeDocument/2006/relationships/slideLayout" Target="../slideLayouts/slideLayout3.xml" /><Relationship Id="rId6" Type="http://schemas.openxmlformats.org/officeDocument/2006/relationships/image" Target="../media/image47.svg" /><Relationship Id="rId5" Type="http://schemas.openxmlformats.org/officeDocument/2006/relationships/image" Target="../media/image46.svg" /><Relationship Id="rId4" Type="http://schemas.openxmlformats.org/officeDocument/2006/relationships/image" Target="../media/image45.svg" /></Relationships>
</file>

<file path=ppt/slides/_rels/slide13.xml.rels><?xml version="1.0" encoding="UTF-8" standalone="yes"?>
<Relationships xmlns="http://schemas.openxmlformats.org/package/2006/relationships"><Relationship Id="rId3" Type="http://schemas.openxmlformats.org/officeDocument/2006/relationships/image" Target="../media/image49.png" /><Relationship Id="rId2" Type="http://schemas.openxmlformats.org/officeDocument/2006/relationships/notesSlide" Target="../notesSlides/notesSlide13.xml" /><Relationship Id="rId1" Type="http://schemas.openxmlformats.org/officeDocument/2006/relationships/slideLayout" Target="../slideLayouts/slideLayout3.xml" /></Relationships>
</file>

<file path=ppt/slides/_rels/slide14.xml.rels><?xml version="1.0" encoding="UTF-8" standalone="yes"?>
<Relationships xmlns="http://schemas.openxmlformats.org/package/2006/relationships"><Relationship Id="rId3" Type="http://schemas.openxmlformats.org/officeDocument/2006/relationships/image" Target="../media/image50.png" /><Relationship Id="rId2" Type="http://schemas.openxmlformats.org/officeDocument/2006/relationships/notesSlide" Target="../notesSlides/notesSlide14.xml" /><Relationship Id="rId1" Type="http://schemas.openxmlformats.org/officeDocument/2006/relationships/slideLayout" Target="../slideLayouts/slideLayout3.xml" /><Relationship Id="rId4" Type="http://schemas.openxmlformats.org/officeDocument/2006/relationships/image" Target="../media/image49.png" /></Relationships>
</file>

<file path=ppt/slides/_rels/slide15.xml.rels><?xml version="1.0" encoding="UTF-8" standalone="yes"?>
<Relationships xmlns="http://schemas.openxmlformats.org/package/2006/relationships"><Relationship Id="rId3" Type="http://schemas.openxmlformats.org/officeDocument/2006/relationships/image" Target="../media/image51.png" /><Relationship Id="rId2" Type="http://schemas.openxmlformats.org/officeDocument/2006/relationships/notesSlide" Target="../notesSlides/notesSlide15.xml" /><Relationship Id="rId1" Type="http://schemas.openxmlformats.org/officeDocument/2006/relationships/slideLayout" Target="../slideLayouts/slideLayout3.xml" /></Relationships>
</file>

<file path=ppt/slides/_rels/slide16.xml.rels><?xml version="1.0" encoding="UTF-8" standalone="yes"?>
<Relationships xmlns="http://schemas.openxmlformats.org/package/2006/relationships"><Relationship Id="rId3" Type="http://schemas.openxmlformats.org/officeDocument/2006/relationships/image" Target="../media/image52.png" /><Relationship Id="rId2" Type="http://schemas.openxmlformats.org/officeDocument/2006/relationships/notesSlide" Target="../notesSlides/notesSlide16.xml" /><Relationship Id="rId1" Type="http://schemas.openxmlformats.org/officeDocument/2006/relationships/slideLayout" Target="../slideLayouts/slideLayout3.xml" /><Relationship Id="rId6" Type="http://schemas.openxmlformats.org/officeDocument/2006/relationships/image" Target="../media/image55.png" /><Relationship Id="rId5" Type="http://schemas.openxmlformats.org/officeDocument/2006/relationships/image" Target="../media/image54.png" /><Relationship Id="rId4" Type="http://schemas.openxmlformats.org/officeDocument/2006/relationships/image" Target="../media/image53.png" /></Relationships>
</file>

<file path=ppt/slides/_rels/slide17.xml.rels><?xml version="1.0" encoding="UTF-8" standalone="yes"?>
<Relationships xmlns="http://schemas.openxmlformats.org/package/2006/relationships"><Relationship Id="rId3" Type="http://schemas.openxmlformats.org/officeDocument/2006/relationships/image" Target="../media/image56.png" /><Relationship Id="rId2" Type="http://schemas.openxmlformats.org/officeDocument/2006/relationships/notesSlide" Target="../notesSlides/notesSlide17.xml" /><Relationship Id="rId1" Type="http://schemas.openxmlformats.org/officeDocument/2006/relationships/slideLayout" Target="../slideLayouts/slideLayout2.xml" /><Relationship Id="rId4" Type="http://schemas.openxmlformats.org/officeDocument/2006/relationships/image" Target="../media/image57.png" /></Relationships>
</file>

<file path=ppt/slides/_rels/slide18.xml.rels><?xml version="1.0" encoding="UTF-8" standalone="yes"?>
<Relationships xmlns="http://schemas.openxmlformats.org/package/2006/relationships"><Relationship Id="rId8" Type="http://schemas.openxmlformats.org/officeDocument/2006/relationships/image" Target="../media/image63.png" /><Relationship Id="rId3" Type="http://schemas.openxmlformats.org/officeDocument/2006/relationships/image" Target="../media/image58.png" /><Relationship Id="rId7" Type="http://schemas.openxmlformats.org/officeDocument/2006/relationships/image" Target="../media/image62.png" /><Relationship Id="rId2" Type="http://schemas.openxmlformats.org/officeDocument/2006/relationships/notesSlide" Target="../notesSlides/notesSlide18.xml" /><Relationship Id="rId1" Type="http://schemas.openxmlformats.org/officeDocument/2006/relationships/slideLayout" Target="../slideLayouts/slideLayout3.xml" /><Relationship Id="rId6" Type="http://schemas.openxmlformats.org/officeDocument/2006/relationships/image" Target="../media/image61.png" /><Relationship Id="rId11" Type="http://schemas.openxmlformats.org/officeDocument/2006/relationships/image" Target="../media/image66.png" /><Relationship Id="rId5" Type="http://schemas.openxmlformats.org/officeDocument/2006/relationships/image" Target="../media/image60.png" /><Relationship Id="rId10" Type="http://schemas.openxmlformats.org/officeDocument/2006/relationships/image" Target="../media/image65.png" /><Relationship Id="rId4" Type="http://schemas.openxmlformats.org/officeDocument/2006/relationships/image" Target="../media/image59.png" /><Relationship Id="rId9" Type="http://schemas.openxmlformats.org/officeDocument/2006/relationships/image" Target="../media/image64.png" /></Relationships>
</file>

<file path=ppt/slides/_rels/slide19.xml.rels><?xml version="1.0" encoding="UTF-8" standalone="yes"?>
<Relationships xmlns="http://schemas.openxmlformats.org/package/2006/relationships"><Relationship Id="rId8" Type="http://schemas.openxmlformats.org/officeDocument/2006/relationships/image" Target="../media/image70.png" /><Relationship Id="rId3" Type="http://schemas.openxmlformats.org/officeDocument/2006/relationships/image" Target="../media/image58.png" /><Relationship Id="rId7" Type="http://schemas.openxmlformats.org/officeDocument/2006/relationships/image" Target="../media/image69.png" /><Relationship Id="rId2" Type="http://schemas.openxmlformats.org/officeDocument/2006/relationships/notesSlide" Target="../notesSlides/notesSlide19.xml" /><Relationship Id="rId1" Type="http://schemas.openxmlformats.org/officeDocument/2006/relationships/slideLayout" Target="../slideLayouts/slideLayout3.xml" /><Relationship Id="rId6" Type="http://schemas.openxmlformats.org/officeDocument/2006/relationships/image" Target="../media/image68.png" /><Relationship Id="rId11" Type="http://schemas.openxmlformats.org/officeDocument/2006/relationships/image" Target="../media/image73.png" /><Relationship Id="rId5" Type="http://schemas.openxmlformats.org/officeDocument/2006/relationships/image" Target="../media/image67.png" /><Relationship Id="rId10" Type="http://schemas.openxmlformats.org/officeDocument/2006/relationships/image" Target="../media/image72.png" /><Relationship Id="rId4" Type="http://schemas.openxmlformats.org/officeDocument/2006/relationships/image" Target="../media/image59.png" /><Relationship Id="rId9" Type="http://schemas.openxmlformats.org/officeDocument/2006/relationships/image" Target="../media/image71.png" /></Relationships>
</file>

<file path=ppt/slides/_rels/slide20.xml.rels><?xml version="1.0" encoding="UTF-8" standalone="yes"?>
<Relationships xmlns="http://schemas.openxmlformats.org/package/2006/relationships"><Relationship Id="rId8" Type="http://schemas.openxmlformats.org/officeDocument/2006/relationships/image" Target="../media/image78.jpeg" /><Relationship Id="rId3" Type="http://schemas.openxmlformats.org/officeDocument/2006/relationships/image" Target="../media/image30.png" /><Relationship Id="rId7" Type="http://schemas.openxmlformats.org/officeDocument/2006/relationships/image" Target="../media/image77.jpeg" /><Relationship Id="rId2" Type="http://schemas.openxmlformats.org/officeDocument/2006/relationships/notesSlide" Target="../notesSlides/notesSlide20.xml" /><Relationship Id="rId1" Type="http://schemas.openxmlformats.org/officeDocument/2006/relationships/slideLayout" Target="../slideLayouts/slideLayout3.xml" /><Relationship Id="rId6" Type="http://schemas.openxmlformats.org/officeDocument/2006/relationships/image" Target="../media/image76.jpeg" /><Relationship Id="rId11" Type="http://schemas.openxmlformats.org/officeDocument/2006/relationships/image" Target="../media/image81.jpeg" /><Relationship Id="rId5" Type="http://schemas.openxmlformats.org/officeDocument/2006/relationships/image" Target="../media/image75.jpeg" /><Relationship Id="rId10" Type="http://schemas.openxmlformats.org/officeDocument/2006/relationships/image" Target="../media/image80.jpeg" /><Relationship Id="rId4" Type="http://schemas.openxmlformats.org/officeDocument/2006/relationships/image" Target="../media/image74.jpeg" /><Relationship Id="rId9" Type="http://schemas.openxmlformats.org/officeDocument/2006/relationships/image" Target="../media/image79.jpeg" /></Relationships>
</file>

<file path=ppt/slides/_rels/slide21.xml.rels><?xml version="1.0" encoding="UTF-8" standalone="yes"?>
<Relationships xmlns="http://schemas.openxmlformats.org/package/2006/relationships"><Relationship Id="rId3" Type="http://schemas.openxmlformats.org/officeDocument/2006/relationships/image" Target="../media/image82.png" /><Relationship Id="rId2" Type="http://schemas.openxmlformats.org/officeDocument/2006/relationships/notesSlide" Target="../notesSlides/notesSlide21.xml" /><Relationship Id="rId1" Type="http://schemas.openxmlformats.org/officeDocument/2006/relationships/slideLayout" Target="../slideLayouts/slideLayout3.xml" /><Relationship Id="rId4" Type="http://schemas.openxmlformats.org/officeDocument/2006/relationships/image" Target="../media/image83.png" /></Relationships>
</file>

<file path=ppt/slides/_rels/slide22.xml.rels><?xml version="1.0" encoding="UTF-8" standalone="yes"?>
<Relationships xmlns="http://schemas.openxmlformats.org/package/2006/relationships"><Relationship Id="rId3" Type="http://schemas.openxmlformats.org/officeDocument/2006/relationships/image" Target="../media/image84.png" /><Relationship Id="rId2" Type="http://schemas.openxmlformats.org/officeDocument/2006/relationships/notesSlide" Target="../notesSlides/notesSlide22.xml" /><Relationship Id="rId1" Type="http://schemas.openxmlformats.org/officeDocument/2006/relationships/slideLayout" Target="../slideLayouts/slideLayout2.xml" /><Relationship Id="rId6" Type="http://schemas.openxmlformats.org/officeDocument/2006/relationships/image" Target="../media/image87.svg" /><Relationship Id="rId5" Type="http://schemas.openxmlformats.org/officeDocument/2006/relationships/image" Target="../media/image86.svg" /><Relationship Id="rId4" Type="http://schemas.openxmlformats.org/officeDocument/2006/relationships/image" Target="../media/image85.svg" /></Relationships>
</file>

<file path=ppt/slides/_rels/slide23.xml.rels><?xml version="1.0" encoding="UTF-8" standalone="yes"?>
<Relationships xmlns="http://schemas.openxmlformats.org/package/2006/relationships"><Relationship Id="rId8" Type="http://schemas.openxmlformats.org/officeDocument/2006/relationships/hyperlink" Target="http://www.anmat.sa" TargetMode="External" /><Relationship Id="rId3" Type="http://schemas.openxmlformats.org/officeDocument/2006/relationships/image" Target="../media/image88.png" /><Relationship Id="rId7" Type="http://schemas.openxmlformats.org/officeDocument/2006/relationships/image" Target="../media/image91.svg" /><Relationship Id="rId2" Type="http://schemas.openxmlformats.org/officeDocument/2006/relationships/notesSlide" Target="../notesSlides/notesSlide23.xml" /><Relationship Id="rId1" Type="http://schemas.openxmlformats.org/officeDocument/2006/relationships/slideLayout" Target="../slideLayouts/slideLayout2.xml" /><Relationship Id="rId6" Type="http://schemas.openxmlformats.org/officeDocument/2006/relationships/image" Target="../media/image90.svg" /><Relationship Id="rId11" Type="http://schemas.openxmlformats.org/officeDocument/2006/relationships/image" Target="../media/image94.png" /><Relationship Id="rId5" Type="http://schemas.openxmlformats.org/officeDocument/2006/relationships/hyperlink" Target="mailto:ir@anmat.sa" TargetMode="External" /><Relationship Id="rId10" Type="http://schemas.openxmlformats.org/officeDocument/2006/relationships/image" Target="../media/image93.svg" /><Relationship Id="rId4" Type="http://schemas.openxmlformats.org/officeDocument/2006/relationships/image" Target="../media/image89.svg" /><Relationship Id="rId9" Type="http://schemas.openxmlformats.org/officeDocument/2006/relationships/image" Target="../media/image92.svg"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029074" cy="6858000"/>
          </a:xfrm>
          <a:prstGeom prst="rect">
            <a:avLst/>
          </a:prstGeom>
        </p:spPr>
      </p:pic>
      <p:sp>
        <p:nvSpPr>
          <p:cNvPr id="3" name="Text 0"/>
          <p:cNvSpPr/>
          <p:nvPr/>
        </p:nvSpPr>
        <p:spPr>
          <a:xfrm>
            <a:off x="5233360" y="2470249"/>
            <a:ext cx="6296860" cy="516731"/>
          </a:xfrm>
          <a:prstGeom prst="rect">
            <a:avLst/>
          </a:prstGeom>
          <a:noFill/>
          <a:ln/>
        </p:spPr>
        <p:txBody>
          <a:bodyPr wrap="none" lIns="0" tIns="0" rIns="0" bIns="0" rtlCol="0" anchor="t"/>
          <a:lstStyle/>
          <a:p>
            <a:pPr marL="0" indent="0" algn="ctr" rtl="1">
              <a:lnSpc>
                <a:spcPct val="104000"/>
              </a:lnSpc>
              <a:buNone/>
            </a:pPr>
            <a:r>
              <a:rPr lang="ar-SA" altLang="en-US" sz="3250" b="1" dirty="0">
                <a:solidFill>
                  <a:srgbClr val="000000"/>
                </a:solidFill>
                <a:latin typeface="Arial" pitchFamily="34" charset="0"/>
                <a:ea typeface="Arial" pitchFamily="34" charset="-122"/>
                <a:cs typeface="Arial" pitchFamily="34" charset="-120"/>
              </a:rPr>
              <a:t>شركة أنماط التقنية للتجارة</a:t>
            </a:r>
            <a:endParaRPr lang="ar-SA" sz="3250" dirty="0"/>
          </a:p>
        </p:txBody>
      </p:sp>
      <p:sp>
        <p:nvSpPr>
          <p:cNvPr id="4" name="Text 1"/>
          <p:cNvSpPr/>
          <p:nvPr/>
        </p:nvSpPr>
        <p:spPr>
          <a:xfrm>
            <a:off x="4928568" y="3235027"/>
            <a:ext cx="6906444" cy="264616"/>
          </a:xfrm>
          <a:prstGeom prst="rect">
            <a:avLst/>
          </a:prstGeom>
          <a:noFill/>
          <a:ln/>
        </p:spPr>
        <p:txBody>
          <a:bodyPr wrap="none" lIns="0" tIns="0" rIns="0" bIns="0" rtlCol="0" anchor="t"/>
          <a:lstStyle/>
          <a:p>
            <a:pPr marL="0" indent="0" algn="ctr" rtl="1">
              <a:lnSpc>
                <a:spcPct val="133000"/>
              </a:lnSpc>
              <a:buNone/>
            </a:pPr>
            <a:r>
              <a:rPr lang="ar-SA" altLang="en-US" sz="1600" b="1" dirty="0">
                <a:solidFill>
                  <a:srgbClr val="9CC7A0"/>
                </a:solidFill>
                <a:latin typeface="Arial" pitchFamily="34" charset="0"/>
                <a:ea typeface="Arial" pitchFamily="34" charset="-122"/>
                <a:cs typeface="Arial" pitchFamily="34" charset="-120"/>
              </a:rPr>
              <a:t>رؤية الشركة </a:t>
            </a:r>
            <a:endParaRPr lang="ar-SA" sz="1600" dirty="0"/>
          </a:p>
        </p:txBody>
      </p:sp>
      <p:sp>
        <p:nvSpPr>
          <p:cNvPr id="5" name="Shape 2"/>
          <p:cNvSpPr/>
          <p:nvPr/>
        </p:nvSpPr>
        <p:spPr>
          <a:xfrm>
            <a:off x="6996632" y="4136330"/>
            <a:ext cx="1137415" cy="251420"/>
          </a:xfrm>
          <a:prstGeom prst="roundRect">
            <a:avLst>
              <a:gd name="adj" fmla="val 47364"/>
            </a:avLst>
          </a:prstGeom>
          <a:solidFill>
            <a:srgbClr val="D7E9F4"/>
          </a:solidFill>
          <a:ln/>
        </p:spPr>
        <p:txBody>
          <a:bodyPr/>
          <a:lstStyle/>
          <a:p>
            <a:endParaRPr lang="en-US"/>
          </a:p>
        </p:txBody>
      </p:sp>
      <p:sp>
        <p:nvSpPr>
          <p:cNvPr id="6" name="Text 3"/>
          <p:cNvSpPr/>
          <p:nvPr/>
        </p:nvSpPr>
        <p:spPr>
          <a:xfrm>
            <a:off x="6486264" y="4185940"/>
            <a:ext cx="1548568" cy="152202"/>
          </a:xfrm>
          <a:prstGeom prst="rect">
            <a:avLst/>
          </a:prstGeom>
          <a:noFill/>
          <a:ln/>
        </p:spPr>
        <p:txBody>
          <a:bodyPr wrap="none" lIns="0" tIns="0" rIns="0" bIns="0" rtlCol="0" anchor="t"/>
          <a:lstStyle/>
          <a:p>
            <a:pPr marL="0" indent="0" algn="r" rtl="1">
              <a:lnSpc>
                <a:spcPct val="96000"/>
              </a:lnSpc>
              <a:buNone/>
            </a:pPr>
            <a:r>
              <a:rPr lang="ar-SA" altLang="en-US" sz="1000" dirty="0">
                <a:solidFill>
                  <a:srgbClr val="272525"/>
                </a:solidFill>
                <a:latin typeface="Arial" pitchFamily="34" charset="0"/>
                <a:ea typeface="Arial" pitchFamily="34" charset="-122"/>
                <a:cs typeface="Arial" pitchFamily="34" charset="-120"/>
              </a:rPr>
              <a:t>رمز التداول: 9639</a:t>
            </a:r>
            <a:endParaRPr lang="ar-SA" sz="1000" dirty="0"/>
          </a:p>
        </p:txBody>
      </p:sp>
      <p:sp>
        <p:nvSpPr>
          <p:cNvPr id="7" name="Shape 4"/>
          <p:cNvSpPr/>
          <p:nvPr/>
        </p:nvSpPr>
        <p:spPr>
          <a:xfrm>
            <a:off x="8216694" y="4136330"/>
            <a:ext cx="1550155" cy="251420"/>
          </a:xfrm>
          <a:prstGeom prst="roundRect">
            <a:avLst>
              <a:gd name="adj" fmla="val 47364"/>
            </a:avLst>
          </a:prstGeom>
          <a:noFill/>
          <a:ln w="6350">
            <a:solidFill>
              <a:srgbClr val="276893"/>
            </a:solidFill>
            <a:prstDash val="solid"/>
          </a:ln>
        </p:spPr>
        <p:txBody>
          <a:bodyPr/>
          <a:lstStyle/>
          <a:p>
            <a:endParaRPr lang="en-US"/>
          </a:p>
        </p:txBody>
      </p:sp>
      <p:sp>
        <p:nvSpPr>
          <p:cNvPr id="8" name="Text 5"/>
          <p:cNvSpPr/>
          <p:nvPr/>
        </p:nvSpPr>
        <p:spPr>
          <a:xfrm>
            <a:off x="7706326" y="4185940"/>
            <a:ext cx="1961307" cy="152202"/>
          </a:xfrm>
          <a:prstGeom prst="rect">
            <a:avLst/>
          </a:prstGeom>
          <a:noFill/>
          <a:ln/>
        </p:spPr>
        <p:txBody>
          <a:bodyPr wrap="none" lIns="0" tIns="0" rIns="0" bIns="0" rtlCol="0" anchor="t"/>
          <a:lstStyle/>
          <a:p>
            <a:pPr marL="0" indent="0" algn="r" rtl="1">
              <a:lnSpc>
                <a:spcPct val="96000"/>
              </a:lnSpc>
              <a:buNone/>
            </a:pPr>
            <a:r>
              <a:rPr lang="ar-SA" altLang="en-US" sz="1000" dirty="0">
                <a:solidFill>
                  <a:srgbClr val="276893"/>
                </a:solidFill>
                <a:latin typeface="Arial" pitchFamily="34" charset="0"/>
                <a:ea typeface="Arial" pitchFamily="34" charset="-122"/>
                <a:cs typeface="Arial" pitchFamily="34" charset="-120"/>
              </a:rPr>
              <a:t>سوق نمو - السوق الموازية</a:t>
            </a:r>
            <a:endParaRPr lang="ar-SA" sz="10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62621" y="0"/>
            <a:ext cx="5029074" cy="6858000"/>
          </a:xfrm>
          <a:prstGeom prst="rect">
            <a:avLst/>
          </a:prstGeom>
        </p:spPr>
      </p:pic>
      <p:sp>
        <p:nvSpPr>
          <p:cNvPr id="3" name="Text 0"/>
          <p:cNvSpPr/>
          <p:nvPr/>
        </p:nvSpPr>
        <p:spPr>
          <a:xfrm>
            <a:off x="661475" y="1206798"/>
            <a:ext cx="6296860" cy="516731"/>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000000"/>
                </a:solidFill>
                <a:latin typeface="Arial" pitchFamily="34" charset="0"/>
                <a:ea typeface="Arial" pitchFamily="34" charset="-122"/>
                <a:cs typeface="Arial" pitchFamily="34" charset="-120"/>
              </a:rPr>
              <a:t>إخلاء المسؤولية</a:t>
            </a:r>
            <a:endParaRPr lang="ar-SA" sz="3250" dirty="0"/>
          </a:p>
        </p:txBody>
      </p:sp>
      <p:sp>
        <p:nvSpPr>
          <p:cNvPr id="4" name="Shape 1"/>
          <p:cNvSpPr/>
          <p:nvPr/>
        </p:nvSpPr>
        <p:spPr>
          <a:xfrm>
            <a:off x="661475" y="1971576"/>
            <a:ext cx="6296860" cy="1455142"/>
          </a:xfrm>
          <a:prstGeom prst="roundRect">
            <a:avLst>
              <a:gd name="adj" fmla="val 10229"/>
            </a:avLst>
          </a:prstGeom>
          <a:solidFill>
            <a:srgbClr val="FFD1A7"/>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826769" y="2211288"/>
            <a:ext cx="206667" cy="165298"/>
          </a:xfrm>
          <a:prstGeom prst="rect">
            <a:avLst/>
          </a:prstGeom>
        </p:spPr>
      </p:pic>
      <p:sp>
        <p:nvSpPr>
          <p:cNvPr id="6" name="Text 2"/>
          <p:cNvSpPr/>
          <p:nvPr/>
        </p:nvSpPr>
        <p:spPr>
          <a:xfrm>
            <a:off x="1198731" y="2178149"/>
            <a:ext cx="5594309" cy="1058466"/>
          </a:xfrm>
          <a:prstGeom prst="rect">
            <a:avLst/>
          </a:prstGeom>
          <a:noFill/>
          <a:ln/>
        </p:spPr>
        <p:txBody>
          <a:bodyPr wrap="square" lIns="0" tIns="0" rIns="0" bIns="0" rtlCol="0" anchor="t">
            <a:normAutofit/>
          </a:bodyPr>
          <a:lstStyle/>
          <a:p>
            <a:pPr marL="0" indent="0" algn="r" rtl="1">
              <a:lnSpc>
                <a:spcPct val="133000"/>
              </a:lnSpc>
              <a:buNone/>
            </a:pPr>
            <a:r>
              <a:rPr lang="ar-SA" altLang="en-US" sz="1300" dirty="0">
                <a:solidFill>
                  <a:srgbClr val="000000"/>
                </a:solidFill>
                <a:latin typeface="Arial" pitchFamily="34" charset="0"/>
                <a:ea typeface="Arial" pitchFamily="34" charset="-122"/>
                <a:cs typeface="Arial" pitchFamily="34" charset="-120"/>
              </a:rPr>
              <a:t>هذا العرض التقديمي أُعدّ من قبل شركة أنماط التقنية للتجارة ("الشركة") لأغراض معلوماتية فقط، ولا يُعد عرضاً أو توصيةً أو التماساً أو دعوةً لشراء أو بيع أو الاكتتاب في أي أوراق مالية أو أدوات استثمارية، كما لا ينبغي الاعتماد عليه كأساس لاتخاذ أي قرار استثماري أو مالي.</a:t>
            </a:r>
            <a:endParaRPr lang="ar-SA" sz="1300" dirty="0"/>
          </a:p>
        </p:txBody>
      </p:sp>
      <p:sp>
        <p:nvSpPr>
          <p:cNvPr id="7" name="Text 3"/>
          <p:cNvSpPr/>
          <p:nvPr/>
        </p:nvSpPr>
        <p:spPr>
          <a:xfrm>
            <a:off x="661475" y="3612753"/>
            <a:ext cx="6296860" cy="2038350"/>
          </a:xfrm>
          <a:prstGeom prst="rect">
            <a:avLst/>
          </a:prstGeom>
          <a:noFill/>
          <a:ln/>
        </p:spPr>
        <p:txBody>
          <a:bodyPr wrap="square" lIns="0" tIns="0" rIns="0" bIns="0" rtlCol="0" anchor="t">
            <a:normAutofit/>
          </a:bodyPr>
          <a:lstStyle/>
          <a:p>
            <a:pPr marL="0" indent="0" algn="r" rtl="1">
              <a:lnSpc>
                <a:spcPct val="133000"/>
              </a:lnSpc>
              <a:spcAft>
                <a:spcPts val="1450"/>
              </a:spcAft>
              <a:buNone/>
            </a:pPr>
            <a:r>
              <a:rPr lang="ar-SA" altLang="en-US" sz="1300" dirty="0">
                <a:solidFill>
                  <a:srgbClr val="272525"/>
                </a:solidFill>
                <a:latin typeface="Arial" pitchFamily="34" charset="0"/>
                <a:ea typeface="Arial" pitchFamily="34" charset="-122"/>
                <a:cs typeface="Arial" pitchFamily="34" charset="-120"/>
              </a:rPr>
              <a:t>المعلومات الواردة في هذا العرض تستند إلى بيانات الشركة المتاحة حتى تاريخه، وقد تتضمن بيانات تطلعية وتقديرات وتوقعات مستقبلية تنطوي على مخاطر وشكوك. النتائج الفعلية قد تختلف جوهرياً عن التوقعات المذكورة نتيجة عوامل متعددة. </a:t>
            </a:r>
            <a:r>
              <a:rPr lang="ar-SA" altLang="en-US" sz="1300" b="1" dirty="0">
                <a:solidFill>
                  <a:srgbClr val="272525"/>
                </a:solidFill>
                <a:latin typeface="Arial" pitchFamily="34" charset="0"/>
                <a:ea typeface="Arial" pitchFamily="34" charset="-122"/>
                <a:cs typeface="Arial" pitchFamily="34" charset="-120"/>
              </a:rPr>
              <a:t>ولا تلتزم الشركة بتحديث أو مراجعة أي بيانات تطلعية واردة في هذا العرض لتعكس أحداثاً أو ظروفاً لاحقة لتاريخ إعداده، إلا وفق ما تقتضيه الأنظمة واللوائح ذات العلاقة.</a:t>
            </a:r>
            <a:endParaRPr lang="ar-SA" sz="1300" dirty="0"/>
          </a:p>
          <a:p>
            <a:pPr marL="0" indent="0" algn="r" rtl="1">
              <a:lnSpc>
                <a:spcPct val="133000"/>
              </a:lnSpc>
              <a:buNone/>
            </a:pPr>
            <a:r>
              <a:rPr lang="ar-SA" altLang="en-US" sz="1300" dirty="0">
                <a:solidFill>
                  <a:srgbClr val="272525"/>
                </a:solidFill>
                <a:latin typeface="Arial" pitchFamily="34" charset="0"/>
                <a:ea typeface="Arial" pitchFamily="34" charset="-122"/>
                <a:cs typeface="Arial" pitchFamily="34" charset="-120"/>
              </a:rPr>
              <a:t>وينبغي على المستثمر الرجوع إلى القوائم المالية المدققة والإفصاحات الرسمية المنشورة على موقع تداول قبل اتخاذ أي قرار استثماري.</a:t>
            </a:r>
            <a:endParaRPr lang="ar-SA"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131913"/>
          </a:xfrm>
          <a:prstGeom prst="rect">
            <a:avLst/>
          </a:prstGeom>
        </p:spPr>
      </p:pic>
      <p:sp>
        <p:nvSpPr>
          <p:cNvPr id="3" name="Text 0"/>
          <p:cNvSpPr/>
          <p:nvPr/>
        </p:nvSpPr>
        <p:spPr>
          <a:xfrm>
            <a:off x="661475" y="2392958"/>
            <a:ext cx="10868745" cy="484485"/>
          </a:xfrm>
          <a:prstGeom prst="rect">
            <a:avLst/>
          </a:prstGeom>
          <a:noFill/>
          <a:ln/>
        </p:spPr>
        <p:txBody>
          <a:bodyPr wrap="none" lIns="0" tIns="0" rIns="0" bIns="0" rtlCol="0" anchor="t"/>
          <a:lstStyle/>
          <a:p>
            <a:pPr marL="0" indent="0" algn="r" rtl="1">
              <a:lnSpc>
                <a:spcPct val="104000"/>
              </a:lnSpc>
              <a:buNone/>
            </a:pPr>
            <a:r>
              <a:rPr lang="ar-SA" altLang="en-US" sz="3050" b="1" dirty="0">
                <a:solidFill>
                  <a:srgbClr val="000000"/>
                </a:solidFill>
                <a:latin typeface="Arial" pitchFamily="34" charset="0"/>
                <a:ea typeface="Arial" pitchFamily="34" charset="-122"/>
                <a:cs typeface="Arial" pitchFamily="34" charset="-120"/>
              </a:rPr>
              <a:t>جدول الأعمال</a:t>
            </a:r>
            <a:endParaRPr lang="ar-SA" sz="305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89758" y="3114774"/>
            <a:ext cx="154976" cy="154980"/>
          </a:xfrm>
          <a:prstGeom prst="rect">
            <a:avLst/>
          </a:prstGeom>
        </p:spPr>
      </p:pic>
      <p:sp>
        <p:nvSpPr>
          <p:cNvPr id="5" name="Shape 1"/>
          <p:cNvSpPr/>
          <p:nvPr/>
        </p:nvSpPr>
        <p:spPr>
          <a:xfrm>
            <a:off x="8004272" y="3339802"/>
            <a:ext cx="3525948" cy="19050"/>
          </a:xfrm>
          <a:prstGeom prst="rect">
            <a:avLst/>
          </a:prstGeom>
          <a:solidFill>
            <a:srgbClr val="276893"/>
          </a:solidFill>
          <a:ln/>
        </p:spPr>
        <p:txBody>
          <a:bodyPr/>
          <a:lstStyle/>
          <a:p>
            <a:endParaRPr lang="en-US"/>
          </a:p>
        </p:txBody>
      </p:sp>
      <p:sp>
        <p:nvSpPr>
          <p:cNvPr id="6" name="Text 2"/>
          <p:cNvSpPr/>
          <p:nvPr/>
        </p:nvSpPr>
        <p:spPr>
          <a:xfrm>
            <a:off x="8004272" y="3455392"/>
            <a:ext cx="3525948"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نبذة عن الشركة، الرسالة والرؤية</a:t>
            </a:r>
            <a:endParaRPr lang="ar-SA" sz="15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8459" y="3114774"/>
            <a:ext cx="154976" cy="154980"/>
          </a:xfrm>
          <a:prstGeom prst="rect">
            <a:avLst/>
          </a:prstGeom>
        </p:spPr>
      </p:pic>
      <p:sp>
        <p:nvSpPr>
          <p:cNvPr id="8" name="Shape 3"/>
          <p:cNvSpPr/>
          <p:nvPr/>
        </p:nvSpPr>
        <p:spPr>
          <a:xfrm>
            <a:off x="4332874" y="3339802"/>
            <a:ext cx="3526047" cy="19050"/>
          </a:xfrm>
          <a:prstGeom prst="rect">
            <a:avLst/>
          </a:prstGeom>
          <a:solidFill>
            <a:srgbClr val="276893"/>
          </a:solidFill>
          <a:ln/>
        </p:spPr>
        <p:txBody>
          <a:bodyPr/>
          <a:lstStyle/>
          <a:p>
            <a:endParaRPr lang="en-US"/>
          </a:p>
        </p:txBody>
      </p:sp>
      <p:sp>
        <p:nvSpPr>
          <p:cNvPr id="9" name="Text 4"/>
          <p:cNvSpPr/>
          <p:nvPr/>
        </p:nvSpPr>
        <p:spPr>
          <a:xfrm>
            <a:off x="4332874" y="3455392"/>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أبرز إنجازات 2025 والأداء المالي</a:t>
            </a:r>
            <a:endParaRPr lang="ar-SA" sz="15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47060" y="3114774"/>
            <a:ext cx="154976" cy="154980"/>
          </a:xfrm>
          <a:prstGeom prst="rect">
            <a:avLst/>
          </a:prstGeom>
        </p:spPr>
      </p:pic>
      <p:sp>
        <p:nvSpPr>
          <p:cNvPr id="11" name="Shape 5"/>
          <p:cNvSpPr/>
          <p:nvPr/>
        </p:nvSpPr>
        <p:spPr>
          <a:xfrm>
            <a:off x="661475" y="3339802"/>
            <a:ext cx="3526047" cy="19050"/>
          </a:xfrm>
          <a:prstGeom prst="rect">
            <a:avLst/>
          </a:prstGeom>
          <a:solidFill>
            <a:srgbClr val="276893"/>
          </a:solidFill>
          <a:ln/>
        </p:spPr>
        <p:txBody>
          <a:bodyPr/>
          <a:lstStyle/>
          <a:p>
            <a:endParaRPr lang="en-US"/>
          </a:p>
        </p:txBody>
      </p:sp>
      <p:sp>
        <p:nvSpPr>
          <p:cNvPr id="12" name="Text 6"/>
          <p:cNvSpPr/>
          <p:nvPr/>
        </p:nvSpPr>
        <p:spPr>
          <a:xfrm>
            <a:off x="661475" y="3455392"/>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قطاعات الأعمال ومسار النمو</a:t>
            </a:r>
            <a:endParaRPr lang="ar-SA" sz="15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89758" y="3978573"/>
            <a:ext cx="154976" cy="154980"/>
          </a:xfrm>
          <a:prstGeom prst="rect">
            <a:avLst/>
          </a:prstGeom>
        </p:spPr>
      </p:pic>
      <p:sp>
        <p:nvSpPr>
          <p:cNvPr id="14" name="Shape 7"/>
          <p:cNvSpPr/>
          <p:nvPr/>
        </p:nvSpPr>
        <p:spPr>
          <a:xfrm>
            <a:off x="8004272" y="4203601"/>
            <a:ext cx="3525948" cy="19050"/>
          </a:xfrm>
          <a:prstGeom prst="rect">
            <a:avLst/>
          </a:prstGeom>
          <a:solidFill>
            <a:srgbClr val="276893"/>
          </a:solidFill>
          <a:ln/>
        </p:spPr>
        <p:txBody>
          <a:bodyPr/>
          <a:lstStyle/>
          <a:p>
            <a:endParaRPr lang="en-US"/>
          </a:p>
        </p:txBody>
      </p:sp>
      <p:sp>
        <p:nvSpPr>
          <p:cNvPr id="15" name="Text 8"/>
          <p:cNvSpPr/>
          <p:nvPr/>
        </p:nvSpPr>
        <p:spPr>
          <a:xfrm>
            <a:off x="8004272" y="4319191"/>
            <a:ext cx="3525948"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التحديات الرئيسية واستجابة الشركة</a:t>
            </a:r>
            <a:endParaRPr lang="ar-SA" sz="15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18459" y="3978573"/>
            <a:ext cx="154976" cy="154980"/>
          </a:xfrm>
          <a:prstGeom prst="rect">
            <a:avLst/>
          </a:prstGeom>
        </p:spPr>
      </p:pic>
      <p:sp>
        <p:nvSpPr>
          <p:cNvPr id="17" name="Shape 9"/>
          <p:cNvSpPr/>
          <p:nvPr/>
        </p:nvSpPr>
        <p:spPr>
          <a:xfrm>
            <a:off x="4332874" y="4203601"/>
            <a:ext cx="3526047" cy="19050"/>
          </a:xfrm>
          <a:prstGeom prst="rect">
            <a:avLst/>
          </a:prstGeom>
          <a:solidFill>
            <a:srgbClr val="276893"/>
          </a:solidFill>
          <a:ln/>
        </p:spPr>
        <p:txBody>
          <a:bodyPr/>
          <a:lstStyle/>
          <a:p>
            <a:endParaRPr lang="en-US"/>
          </a:p>
        </p:txBody>
      </p:sp>
      <p:sp>
        <p:nvSpPr>
          <p:cNvPr id="18" name="Text 10"/>
          <p:cNvSpPr/>
          <p:nvPr/>
        </p:nvSpPr>
        <p:spPr>
          <a:xfrm>
            <a:off x="4332874" y="4319191"/>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مستهدفات 2026 وآليات الوصول إليها</a:t>
            </a:r>
            <a:endParaRPr lang="ar-SA" sz="1500" dirty="0"/>
          </a:p>
        </p:txBody>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47060" y="3978573"/>
            <a:ext cx="154976" cy="154980"/>
          </a:xfrm>
          <a:prstGeom prst="rect">
            <a:avLst/>
          </a:prstGeom>
        </p:spPr>
      </p:pic>
      <p:sp>
        <p:nvSpPr>
          <p:cNvPr id="20" name="Shape 11"/>
          <p:cNvSpPr/>
          <p:nvPr/>
        </p:nvSpPr>
        <p:spPr>
          <a:xfrm>
            <a:off x="661475" y="4203601"/>
            <a:ext cx="3526047" cy="19050"/>
          </a:xfrm>
          <a:prstGeom prst="rect">
            <a:avLst/>
          </a:prstGeom>
          <a:solidFill>
            <a:srgbClr val="276893"/>
          </a:solidFill>
          <a:ln/>
        </p:spPr>
        <p:txBody>
          <a:bodyPr/>
          <a:lstStyle/>
          <a:p>
            <a:endParaRPr lang="en-US"/>
          </a:p>
        </p:txBody>
      </p:sp>
      <p:sp>
        <p:nvSpPr>
          <p:cNvPr id="21" name="Text 12"/>
          <p:cNvSpPr/>
          <p:nvPr/>
        </p:nvSpPr>
        <p:spPr>
          <a:xfrm>
            <a:off x="661475" y="4319191"/>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التركيز التشغيلي ومسار النمو المستهدف</a:t>
            </a:r>
            <a:endParaRPr lang="ar-SA" sz="1500" dirty="0"/>
          </a:p>
        </p:txBody>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689758" y="4842371"/>
            <a:ext cx="154976" cy="154980"/>
          </a:xfrm>
          <a:prstGeom prst="rect">
            <a:avLst/>
          </a:prstGeom>
        </p:spPr>
      </p:pic>
      <p:sp>
        <p:nvSpPr>
          <p:cNvPr id="23" name="Shape 13"/>
          <p:cNvSpPr/>
          <p:nvPr/>
        </p:nvSpPr>
        <p:spPr>
          <a:xfrm>
            <a:off x="8004272" y="5067399"/>
            <a:ext cx="3525948" cy="19050"/>
          </a:xfrm>
          <a:prstGeom prst="rect">
            <a:avLst/>
          </a:prstGeom>
          <a:solidFill>
            <a:srgbClr val="276893"/>
          </a:solidFill>
          <a:ln/>
        </p:spPr>
        <p:txBody>
          <a:bodyPr/>
          <a:lstStyle/>
          <a:p>
            <a:endParaRPr lang="en-US"/>
          </a:p>
        </p:txBody>
      </p:sp>
      <p:sp>
        <p:nvSpPr>
          <p:cNvPr id="24" name="Text 14"/>
          <p:cNvSpPr/>
          <p:nvPr/>
        </p:nvSpPr>
        <p:spPr>
          <a:xfrm>
            <a:off x="8004272" y="5182989"/>
            <a:ext cx="3525948"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أداء النصف الأول 2026 المالي والتشغيلي</a:t>
            </a:r>
            <a:endParaRPr lang="ar-SA" sz="1500" dirty="0"/>
          </a:p>
        </p:txBody>
      </p:sp>
      <p:pic>
        <p:nvPicPr>
          <p:cNvPr id="25"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018459" y="4842371"/>
            <a:ext cx="154976" cy="154980"/>
          </a:xfrm>
          <a:prstGeom prst="rect">
            <a:avLst/>
          </a:prstGeom>
        </p:spPr>
      </p:pic>
      <p:sp>
        <p:nvSpPr>
          <p:cNvPr id="26" name="Shape 15"/>
          <p:cNvSpPr/>
          <p:nvPr/>
        </p:nvSpPr>
        <p:spPr>
          <a:xfrm>
            <a:off x="4332874" y="5067399"/>
            <a:ext cx="3526047" cy="19050"/>
          </a:xfrm>
          <a:prstGeom prst="rect">
            <a:avLst/>
          </a:prstGeom>
          <a:solidFill>
            <a:srgbClr val="276893"/>
          </a:solidFill>
          <a:ln/>
        </p:spPr>
        <p:txBody>
          <a:bodyPr/>
          <a:lstStyle/>
          <a:p>
            <a:endParaRPr lang="en-US"/>
          </a:p>
        </p:txBody>
      </p:sp>
      <p:sp>
        <p:nvSpPr>
          <p:cNvPr id="27" name="Text 16"/>
          <p:cNvSpPr/>
          <p:nvPr/>
        </p:nvSpPr>
        <p:spPr>
          <a:xfrm>
            <a:off x="4332874" y="5182989"/>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محركات النمو الاستراتيجية</a:t>
            </a:r>
            <a:endParaRPr lang="ar-SA" sz="1500" dirty="0"/>
          </a:p>
        </p:txBody>
      </p:sp>
      <p:pic>
        <p:nvPicPr>
          <p:cNvPr id="28"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347060" y="4842371"/>
            <a:ext cx="154976" cy="154980"/>
          </a:xfrm>
          <a:prstGeom prst="rect">
            <a:avLst/>
          </a:prstGeom>
        </p:spPr>
      </p:pic>
      <p:sp>
        <p:nvSpPr>
          <p:cNvPr id="29" name="Shape 17"/>
          <p:cNvSpPr/>
          <p:nvPr/>
        </p:nvSpPr>
        <p:spPr>
          <a:xfrm>
            <a:off x="661475" y="5067399"/>
            <a:ext cx="3526047" cy="19050"/>
          </a:xfrm>
          <a:prstGeom prst="rect">
            <a:avLst/>
          </a:prstGeom>
          <a:solidFill>
            <a:srgbClr val="276893"/>
          </a:solidFill>
          <a:ln/>
        </p:spPr>
        <p:txBody>
          <a:bodyPr/>
          <a:lstStyle/>
          <a:p>
            <a:endParaRPr lang="en-US"/>
          </a:p>
        </p:txBody>
      </p:sp>
      <p:sp>
        <p:nvSpPr>
          <p:cNvPr id="30" name="Text 18"/>
          <p:cNvSpPr/>
          <p:nvPr/>
        </p:nvSpPr>
        <p:spPr>
          <a:xfrm>
            <a:off x="661475" y="5182989"/>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محركات القيمة المستقبلية</a:t>
            </a:r>
            <a:endParaRPr lang="ar-SA" sz="1500" dirty="0"/>
          </a:p>
        </p:txBody>
      </p:sp>
      <p:pic>
        <p:nvPicPr>
          <p:cNvPr id="31" name="Image 10"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689758" y="5706170"/>
            <a:ext cx="154976" cy="154980"/>
          </a:xfrm>
          <a:prstGeom prst="rect">
            <a:avLst/>
          </a:prstGeom>
        </p:spPr>
      </p:pic>
      <p:sp>
        <p:nvSpPr>
          <p:cNvPr id="32" name="Shape 19"/>
          <p:cNvSpPr/>
          <p:nvPr/>
        </p:nvSpPr>
        <p:spPr>
          <a:xfrm>
            <a:off x="8004272" y="5931198"/>
            <a:ext cx="3525948" cy="19050"/>
          </a:xfrm>
          <a:prstGeom prst="rect">
            <a:avLst/>
          </a:prstGeom>
          <a:solidFill>
            <a:srgbClr val="276893"/>
          </a:solidFill>
          <a:ln/>
        </p:spPr>
        <p:txBody>
          <a:bodyPr/>
          <a:lstStyle/>
          <a:p>
            <a:endParaRPr lang="en-US"/>
          </a:p>
        </p:txBody>
      </p:sp>
      <p:sp>
        <p:nvSpPr>
          <p:cNvPr id="33" name="Text 20"/>
          <p:cNvSpPr/>
          <p:nvPr/>
        </p:nvSpPr>
        <p:spPr>
          <a:xfrm>
            <a:off x="8004272" y="6046787"/>
            <a:ext cx="3525948"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الشراكات الاستراتيجية والمشاريع النوعية</a:t>
            </a:r>
            <a:endParaRPr lang="ar-SA" sz="1500" dirty="0"/>
          </a:p>
        </p:txBody>
      </p:sp>
      <p:pic>
        <p:nvPicPr>
          <p:cNvPr id="34" name="Image 11"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459" y="5706170"/>
            <a:ext cx="154976" cy="154980"/>
          </a:xfrm>
          <a:prstGeom prst="rect">
            <a:avLst/>
          </a:prstGeom>
        </p:spPr>
      </p:pic>
      <p:sp>
        <p:nvSpPr>
          <p:cNvPr id="35" name="Shape 21"/>
          <p:cNvSpPr/>
          <p:nvPr/>
        </p:nvSpPr>
        <p:spPr>
          <a:xfrm>
            <a:off x="4332874" y="5931198"/>
            <a:ext cx="3526047" cy="19050"/>
          </a:xfrm>
          <a:prstGeom prst="rect">
            <a:avLst/>
          </a:prstGeom>
          <a:solidFill>
            <a:srgbClr val="276893"/>
          </a:solidFill>
          <a:ln/>
        </p:spPr>
        <p:txBody>
          <a:bodyPr/>
          <a:lstStyle/>
          <a:p>
            <a:endParaRPr lang="en-US"/>
          </a:p>
        </p:txBody>
      </p:sp>
      <p:sp>
        <p:nvSpPr>
          <p:cNvPr id="36" name="Text 22"/>
          <p:cNvSpPr/>
          <p:nvPr/>
        </p:nvSpPr>
        <p:spPr>
          <a:xfrm>
            <a:off x="4332874" y="6046787"/>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سياسة توزيع الأرباح</a:t>
            </a:r>
            <a:endParaRPr lang="ar-SA" sz="1500" dirty="0"/>
          </a:p>
        </p:txBody>
      </p:sp>
      <p:pic>
        <p:nvPicPr>
          <p:cNvPr id="37" name="Image 1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47060" y="5706170"/>
            <a:ext cx="154976" cy="154980"/>
          </a:xfrm>
          <a:prstGeom prst="rect">
            <a:avLst/>
          </a:prstGeom>
        </p:spPr>
      </p:pic>
      <p:sp>
        <p:nvSpPr>
          <p:cNvPr id="38" name="Shape 23"/>
          <p:cNvSpPr/>
          <p:nvPr/>
        </p:nvSpPr>
        <p:spPr>
          <a:xfrm>
            <a:off x="661475" y="5931198"/>
            <a:ext cx="3526047" cy="19050"/>
          </a:xfrm>
          <a:prstGeom prst="rect">
            <a:avLst/>
          </a:prstGeom>
          <a:solidFill>
            <a:srgbClr val="276893"/>
          </a:solidFill>
          <a:ln/>
        </p:spPr>
        <p:txBody>
          <a:bodyPr/>
          <a:lstStyle/>
          <a:p>
            <a:endParaRPr lang="en-US"/>
          </a:p>
        </p:txBody>
      </p:sp>
      <p:sp>
        <p:nvSpPr>
          <p:cNvPr id="39" name="Text 24"/>
          <p:cNvSpPr/>
          <p:nvPr/>
        </p:nvSpPr>
        <p:spPr>
          <a:xfrm>
            <a:off x="661475" y="6046787"/>
            <a:ext cx="3526047" cy="242193"/>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72525"/>
                </a:solidFill>
                <a:latin typeface="Arial" pitchFamily="34" charset="0"/>
                <a:ea typeface="Arial" pitchFamily="34" charset="-122"/>
                <a:cs typeface="Arial" pitchFamily="34" charset="-120"/>
              </a:rPr>
              <a:t>الأسئلة والأجوبة والتواصل</a:t>
            </a:r>
            <a:endParaRPr lang="ar-SA"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2F2F2">
              <a:alpha val="80000"/>
            </a:srgbClr>
          </a:solidFill>
          <a:ln/>
        </p:spPr>
        <p:txBody>
          <a:bodyPr/>
          <a:lstStyle/>
          <a:p>
            <a:endParaRPr lang="en-US"/>
          </a:p>
        </p:txBody>
      </p:sp>
      <p:sp>
        <p:nvSpPr>
          <p:cNvPr id="4" name="Text 1"/>
          <p:cNvSpPr/>
          <p:nvPr/>
        </p:nvSpPr>
        <p:spPr>
          <a:xfrm>
            <a:off x="661475" y="515640"/>
            <a:ext cx="10868745" cy="508695"/>
          </a:xfrm>
          <a:prstGeom prst="rect">
            <a:avLst/>
          </a:prstGeom>
          <a:noFill/>
          <a:ln/>
        </p:spPr>
        <p:txBody>
          <a:bodyPr wrap="none" lIns="0" tIns="0" rIns="0" bIns="0" rtlCol="0" anchor="t"/>
          <a:lstStyle/>
          <a:p>
            <a:pPr marL="0" indent="0" algn="ctr">
              <a:lnSpc>
                <a:spcPct val="104000"/>
              </a:lnSpc>
              <a:buNone/>
            </a:pPr>
            <a:r>
              <a:rPr lang="en-US" sz="3200" b="1" dirty="0">
                <a:solidFill>
                  <a:srgbClr val="FFFFFF"/>
                </a:solidFill>
                <a:latin typeface="Overpass Bold" pitchFamily="34" charset="0"/>
                <a:ea typeface="Overpass Bold" pitchFamily="34" charset="-122"/>
                <a:cs typeface="Overpass Bold" pitchFamily="34" charset="-120"/>
              </a:rPr>
              <a:t>A N M A T</a:t>
            </a:r>
            <a:endParaRPr lang="en-US" sz="3200" dirty="0"/>
          </a:p>
        </p:txBody>
      </p:sp>
      <p:sp>
        <p:nvSpPr>
          <p:cNvPr id="5" name="Text 2"/>
          <p:cNvSpPr/>
          <p:nvPr/>
        </p:nvSpPr>
        <p:spPr>
          <a:xfrm>
            <a:off x="661475" y="1264642"/>
            <a:ext cx="10868745" cy="1135955"/>
          </a:xfrm>
          <a:prstGeom prst="rect">
            <a:avLst/>
          </a:prstGeom>
          <a:noFill/>
          <a:ln/>
        </p:spPr>
        <p:txBody>
          <a:bodyPr wrap="square" lIns="0" tIns="0" rIns="0" bIns="0" rtlCol="0" anchor="t"/>
          <a:lstStyle/>
          <a:p>
            <a:pPr marL="0" indent="0" algn="ctr">
              <a:lnSpc>
                <a:spcPct val="132000"/>
              </a:lnSpc>
              <a:spcAft>
                <a:spcPts val="1400"/>
              </a:spcAft>
              <a:buNone/>
            </a:pPr>
            <a:r>
              <a:rPr lang="en-US" sz="1250" i="1" dirty="0">
                <a:solidFill>
                  <a:srgbClr val="4D4D4D"/>
                </a:solidFill>
                <a:latin typeface="Overpass" pitchFamily="34" charset="0"/>
                <a:ea typeface="Overpass" pitchFamily="34" charset="-122"/>
                <a:cs typeface="Overpass" pitchFamily="34" charset="-120"/>
              </a:rPr>
              <a:t>Innovation &amp; Excellence</a:t>
            </a:r>
            <a:endParaRPr lang="en-US" sz="1250" dirty="0"/>
          </a:p>
          <a:p>
            <a:pPr marL="0" indent="0" algn="ctr">
              <a:lnSpc>
                <a:spcPct val="132000"/>
              </a:lnSpc>
              <a:spcAft>
                <a:spcPts val="1400"/>
              </a:spcAft>
              <a:buNone/>
            </a:pPr>
            <a:endParaRPr lang="en-US" sz="1250" dirty="0"/>
          </a:p>
        </p:txBody>
      </p:sp>
      <p:sp>
        <p:nvSpPr>
          <p:cNvPr id="6" name="Text 3"/>
          <p:cNvSpPr/>
          <p:nvPr/>
        </p:nvSpPr>
        <p:spPr>
          <a:xfrm>
            <a:off x="661475" y="2640905"/>
            <a:ext cx="10868745" cy="406995"/>
          </a:xfrm>
          <a:prstGeom prst="rect">
            <a:avLst/>
          </a:prstGeom>
          <a:noFill/>
          <a:ln/>
        </p:spPr>
        <p:txBody>
          <a:bodyPr wrap="none" lIns="0" tIns="0" rIns="0" bIns="0" rtlCol="0" anchor="t"/>
          <a:lstStyle/>
          <a:p>
            <a:pPr marL="0" indent="0" algn="ctr" rtl="1">
              <a:lnSpc>
                <a:spcPct val="104000"/>
              </a:lnSpc>
              <a:buNone/>
            </a:pPr>
            <a:r>
              <a:rPr lang="ar-SA" altLang="en-US" sz="2550" b="1" dirty="0">
                <a:solidFill>
                  <a:srgbClr val="000000"/>
                </a:solidFill>
                <a:latin typeface="Arial" pitchFamily="34" charset="0"/>
                <a:ea typeface="Arial" pitchFamily="34" charset="-122"/>
                <a:cs typeface="Arial" pitchFamily="34" charset="-120"/>
              </a:rPr>
              <a:t>رسالتنا ورؤيتنا</a:t>
            </a:r>
            <a:endParaRPr lang="ar-SA" sz="2550" dirty="0"/>
          </a:p>
        </p:txBody>
      </p:sp>
      <p:sp>
        <p:nvSpPr>
          <p:cNvPr id="7" name="Shape 4"/>
          <p:cNvSpPr/>
          <p:nvPr/>
        </p:nvSpPr>
        <p:spPr>
          <a:xfrm>
            <a:off x="6086323" y="3288209"/>
            <a:ext cx="19050" cy="2326977"/>
          </a:xfrm>
          <a:prstGeom prst="roundRect">
            <a:avLst>
              <a:gd name="adj" fmla="val 49999"/>
            </a:avLst>
          </a:prstGeom>
          <a:solidFill>
            <a:srgbClr val="D8D4D4"/>
          </a:solidFill>
          <a:ln/>
        </p:spPr>
        <p:txBody>
          <a:bodyPr/>
          <a:lstStyle/>
          <a:p>
            <a:endParaRPr lang="en-US"/>
          </a:p>
        </p:txBody>
      </p:sp>
      <p:grpSp>
        <p:nvGrpSpPr>
          <p:cNvPr id="21" name="Group 20">
            <a:extLst>
              <a:ext uri="{FF2B5EF4-FFF2-40B4-BE49-F238E27FC236}">
                <a16:creationId xmlns:a16="http://schemas.microsoft.com/office/drawing/2014/main" id="{C976DE93-52B4-AC18-C8DF-949D627DC39C}"/>
              </a:ext>
            </a:extLst>
          </p:cNvPr>
          <p:cNvGrpSpPr/>
          <p:nvPr/>
        </p:nvGrpSpPr>
        <p:grpSpPr>
          <a:xfrm>
            <a:off x="661475" y="3288209"/>
            <a:ext cx="5617525" cy="1279922"/>
            <a:chOff x="661475" y="3288209"/>
            <a:chExt cx="5617525" cy="1279922"/>
          </a:xfrm>
        </p:grpSpPr>
        <p:sp>
          <p:nvSpPr>
            <p:cNvPr id="8" name="Shape 5"/>
            <p:cNvSpPr/>
            <p:nvPr/>
          </p:nvSpPr>
          <p:spPr>
            <a:xfrm>
              <a:off x="5443401" y="3461841"/>
              <a:ext cx="488342" cy="19050"/>
            </a:xfrm>
            <a:prstGeom prst="roundRect">
              <a:avLst>
                <a:gd name="adj" fmla="val 49999"/>
              </a:avLst>
            </a:prstGeom>
            <a:solidFill>
              <a:srgbClr val="D8D4D4"/>
            </a:solidFill>
            <a:ln/>
          </p:spPr>
          <p:txBody>
            <a:bodyPr/>
            <a:lstStyle/>
            <a:p>
              <a:endParaRPr lang="en-US"/>
            </a:p>
          </p:txBody>
        </p:sp>
        <p:sp>
          <p:nvSpPr>
            <p:cNvPr id="9" name="Shape 6"/>
            <p:cNvSpPr/>
            <p:nvPr/>
          </p:nvSpPr>
          <p:spPr>
            <a:xfrm>
              <a:off x="5912694" y="3288209"/>
              <a:ext cx="366306" cy="366316"/>
            </a:xfrm>
            <a:prstGeom prst="roundRect">
              <a:avLst>
                <a:gd name="adj" fmla="val 40001"/>
              </a:avLst>
            </a:prstGeom>
            <a:solidFill>
              <a:srgbClr val="F2F2F2"/>
            </a:solidFill>
            <a:ln/>
            <a:effectLst>
              <a:outerShdw blurRad="243840" dist="127" dir="16200000" algn="bl" rotWithShape="0">
                <a:srgbClr val="333333">
                  <a:alpha val="10000"/>
                </a:srgbClr>
              </a:outerShdw>
            </a:effectLst>
          </p:spPr>
          <p:txBody>
            <a:bodyPr/>
            <a:lstStyle/>
            <a:p>
              <a:endParaRPr lang="en-US"/>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73762" y="3349228"/>
              <a:ext cx="244171" cy="244177"/>
            </a:xfrm>
            <a:prstGeom prst="rect">
              <a:avLst/>
            </a:prstGeom>
          </p:spPr>
        </p:pic>
        <p:sp>
          <p:nvSpPr>
            <p:cNvPr id="11" name="Shape 7"/>
            <p:cNvSpPr/>
            <p:nvPr/>
          </p:nvSpPr>
          <p:spPr>
            <a:xfrm>
              <a:off x="4075209" y="3341092"/>
              <a:ext cx="1206668" cy="247352"/>
            </a:xfrm>
            <a:prstGeom prst="roundRect">
              <a:avLst>
                <a:gd name="adj" fmla="val 47390"/>
              </a:avLst>
            </a:prstGeom>
            <a:noFill/>
            <a:ln w="6350">
              <a:solidFill>
                <a:srgbClr val="0A988B"/>
              </a:solidFill>
              <a:prstDash val="solid"/>
            </a:ln>
          </p:spPr>
          <p:txBody>
            <a:bodyPr/>
            <a:lstStyle/>
            <a:p>
              <a:endParaRPr lang="en-US"/>
            </a:p>
          </p:txBody>
        </p:sp>
        <p:sp>
          <p:nvSpPr>
            <p:cNvPr id="12" name="Text 8"/>
            <p:cNvSpPr/>
            <p:nvPr/>
          </p:nvSpPr>
          <p:spPr>
            <a:xfrm>
              <a:off x="4172838" y="3389908"/>
              <a:ext cx="1011411" cy="149721"/>
            </a:xfrm>
            <a:prstGeom prst="rect">
              <a:avLst/>
            </a:prstGeom>
            <a:noFill/>
            <a:ln/>
          </p:spPr>
          <p:txBody>
            <a:bodyPr wrap="none" lIns="0" tIns="0" rIns="0" bIns="0" rtlCol="0" anchor="t"/>
            <a:lstStyle/>
            <a:p>
              <a:pPr marL="0" indent="0" algn="r">
                <a:lnSpc>
                  <a:spcPct val="96000"/>
                </a:lnSpc>
                <a:buNone/>
              </a:pPr>
              <a:r>
                <a:rPr lang="ar-SA" altLang="en-US" sz="1000" dirty="0">
                  <a:solidFill>
                    <a:srgbClr val="0A988B"/>
                  </a:solidFill>
                  <a:latin typeface="Arial" pitchFamily="34" charset="0"/>
                  <a:ea typeface="Arial" pitchFamily="34" charset="-122"/>
                  <a:cs typeface="Arial" pitchFamily="34" charset="-120"/>
                </a:rPr>
                <a:t>MISSION الرسالة </a:t>
              </a:r>
              <a:endParaRPr lang="ar-SA" sz="1000" dirty="0"/>
            </a:p>
          </p:txBody>
        </p:sp>
        <p:sp>
          <p:nvSpPr>
            <p:cNvPr id="13" name="Text 9"/>
            <p:cNvSpPr/>
            <p:nvPr/>
          </p:nvSpPr>
          <p:spPr>
            <a:xfrm>
              <a:off x="661475" y="3652540"/>
              <a:ext cx="4620402" cy="915591"/>
            </a:xfrm>
            <a:prstGeom prst="rect">
              <a:avLst/>
            </a:prstGeom>
            <a:noFill/>
            <a:ln/>
          </p:spPr>
          <p:txBody>
            <a:bodyPr wrap="square" lIns="0" tIns="0" rIns="0" bIns="0" rtlCol="0" anchor="t">
              <a:normAutofit/>
            </a:bodyPr>
            <a:lstStyle/>
            <a:p>
              <a:pPr marL="0" indent="0" algn="r" rtl="1">
                <a:lnSpc>
                  <a:spcPct val="104000"/>
                </a:lnSpc>
                <a:buNone/>
              </a:pPr>
              <a:r>
                <a:rPr lang="ar-SA" altLang="en-US" sz="1900" b="1" dirty="0">
                  <a:solidFill>
                    <a:srgbClr val="272525"/>
                  </a:solidFill>
                  <a:latin typeface="Arial" pitchFamily="34" charset="0"/>
                  <a:ea typeface="Arial" pitchFamily="34" charset="-122"/>
                  <a:cs typeface="Arial" pitchFamily="34" charset="-120"/>
                </a:rPr>
                <a:t>تمكين الجهات من تحقيق أهدافها من خلال توفير حلول متكاملة وخدمات تتسم بالجودة العالية والالتزام والتميز التشغيلي.</a:t>
              </a:r>
              <a:endParaRPr lang="ar-SA" sz="1900" dirty="0"/>
            </a:p>
          </p:txBody>
        </p:sp>
      </p:grpSp>
      <p:grpSp>
        <p:nvGrpSpPr>
          <p:cNvPr id="20" name="Group 19">
            <a:extLst>
              <a:ext uri="{FF2B5EF4-FFF2-40B4-BE49-F238E27FC236}">
                <a16:creationId xmlns:a16="http://schemas.microsoft.com/office/drawing/2014/main" id="{513D89F0-2996-82FB-E07A-6722BA915FD6}"/>
              </a:ext>
            </a:extLst>
          </p:cNvPr>
          <p:cNvGrpSpPr/>
          <p:nvPr/>
        </p:nvGrpSpPr>
        <p:grpSpPr>
          <a:xfrm>
            <a:off x="5912694" y="4259858"/>
            <a:ext cx="5617526" cy="1279922"/>
            <a:chOff x="5912694" y="4259858"/>
            <a:chExt cx="5617526" cy="1279922"/>
          </a:xfrm>
        </p:grpSpPr>
        <p:sp>
          <p:nvSpPr>
            <p:cNvPr id="14" name="Shape 10"/>
            <p:cNvSpPr/>
            <p:nvPr/>
          </p:nvSpPr>
          <p:spPr>
            <a:xfrm>
              <a:off x="6259951" y="4433491"/>
              <a:ext cx="488342" cy="19050"/>
            </a:xfrm>
            <a:prstGeom prst="roundRect">
              <a:avLst>
                <a:gd name="adj" fmla="val 49999"/>
              </a:avLst>
            </a:prstGeom>
            <a:solidFill>
              <a:srgbClr val="D8D4D4"/>
            </a:solidFill>
            <a:ln/>
          </p:spPr>
          <p:txBody>
            <a:bodyPr/>
            <a:lstStyle/>
            <a:p>
              <a:endParaRPr lang="en-US"/>
            </a:p>
          </p:txBody>
        </p:sp>
        <p:sp>
          <p:nvSpPr>
            <p:cNvPr id="15" name="Shape 11"/>
            <p:cNvSpPr/>
            <p:nvPr/>
          </p:nvSpPr>
          <p:spPr>
            <a:xfrm>
              <a:off x="5912694" y="4259858"/>
              <a:ext cx="366306" cy="366316"/>
            </a:xfrm>
            <a:prstGeom prst="roundRect">
              <a:avLst>
                <a:gd name="adj" fmla="val 40001"/>
              </a:avLst>
            </a:prstGeom>
            <a:solidFill>
              <a:srgbClr val="F2F2F2"/>
            </a:solidFill>
            <a:ln/>
            <a:effectLst>
              <a:outerShdw blurRad="243840" dist="127" dir="16200000" algn="bl" rotWithShape="0">
                <a:srgbClr val="333333">
                  <a:alpha val="10000"/>
                </a:srgbClr>
              </a:outerShdw>
            </a:effectLst>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3762" y="4320877"/>
              <a:ext cx="244171" cy="244177"/>
            </a:xfrm>
            <a:prstGeom prst="rect">
              <a:avLst/>
            </a:prstGeom>
          </p:spPr>
        </p:pic>
        <p:sp>
          <p:nvSpPr>
            <p:cNvPr id="17" name="Shape 12"/>
            <p:cNvSpPr/>
            <p:nvPr/>
          </p:nvSpPr>
          <p:spPr>
            <a:xfrm>
              <a:off x="6909818" y="4312741"/>
              <a:ext cx="1032544" cy="247352"/>
            </a:xfrm>
            <a:prstGeom prst="roundRect">
              <a:avLst>
                <a:gd name="adj" fmla="val 47390"/>
              </a:avLst>
            </a:prstGeom>
            <a:noFill/>
            <a:ln w="6350">
              <a:solidFill>
                <a:srgbClr val="0A988B"/>
              </a:solidFill>
              <a:prstDash val="solid"/>
            </a:ln>
          </p:spPr>
          <p:txBody>
            <a:bodyPr/>
            <a:lstStyle/>
            <a:p>
              <a:endParaRPr lang="en-US"/>
            </a:p>
          </p:txBody>
        </p:sp>
        <p:sp>
          <p:nvSpPr>
            <p:cNvPr id="18" name="Text 13"/>
            <p:cNvSpPr/>
            <p:nvPr/>
          </p:nvSpPr>
          <p:spPr>
            <a:xfrm>
              <a:off x="7007447" y="4361557"/>
              <a:ext cx="837286" cy="149721"/>
            </a:xfrm>
            <a:prstGeom prst="rect">
              <a:avLst/>
            </a:prstGeom>
            <a:noFill/>
            <a:ln/>
          </p:spPr>
          <p:txBody>
            <a:bodyPr wrap="none" lIns="0" tIns="0" rIns="0" bIns="0" rtlCol="0" anchor="t"/>
            <a:lstStyle/>
            <a:p>
              <a:pPr marL="0" indent="0" algn="l">
                <a:lnSpc>
                  <a:spcPct val="96000"/>
                </a:lnSpc>
                <a:buNone/>
              </a:pPr>
              <a:r>
                <a:rPr lang="ar-SA" altLang="en-US" sz="1000" dirty="0">
                  <a:solidFill>
                    <a:srgbClr val="0A988B"/>
                  </a:solidFill>
                  <a:latin typeface="Arial" pitchFamily="34" charset="0"/>
                  <a:ea typeface="Arial" pitchFamily="34" charset="-122"/>
                  <a:cs typeface="Arial" pitchFamily="34" charset="-120"/>
                </a:rPr>
                <a:t>VISION الرؤية </a:t>
              </a:r>
              <a:endParaRPr lang="ar-SA" sz="1000" dirty="0"/>
            </a:p>
          </p:txBody>
        </p:sp>
        <p:sp>
          <p:nvSpPr>
            <p:cNvPr id="19" name="Text 14"/>
            <p:cNvSpPr/>
            <p:nvPr/>
          </p:nvSpPr>
          <p:spPr>
            <a:xfrm>
              <a:off x="6909818" y="4624189"/>
              <a:ext cx="4620402" cy="915591"/>
            </a:xfrm>
            <a:prstGeom prst="rect">
              <a:avLst/>
            </a:prstGeom>
            <a:noFill/>
            <a:ln/>
          </p:spPr>
          <p:txBody>
            <a:bodyPr wrap="square" lIns="0" tIns="0" rIns="0" bIns="0" rtlCol="0" anchor="t">
              <a:normAutofit/>
            </a:bodyPr>
            <a:lstStyle/>
            <a:p>
              <a:pPr marL="0" indent="0" algn="l" rtl="1">
                <a:lnSpc>
                  <a:spcPct val="104000"/>
                </a:lnSpc>
                <a:buNone/>
              </a:pPr>
              <a:r>
                <a:rPr lang="ar-SA" altLang="en-US" sz="1900" b="1" dirty="0">
                  <a:solidFill>
                    <a:srgbClr val="272525"/>
                  </a:solidFill>
                  <a:latin typeface="Arial" pitchFamily="34" charset="0"/>
                  <a:ea typeface="Arial" pitchFamily="34" charset="-122"/>
                  <a:cs typeface="Arial" pitchFamily="34" charset="-120"/>
                </a:rPr>
                <a:t>أن نكون الشريك الأكثر موثوقية في رفع كفاءة بيئات العمل ودعم مستهدفات رؤية المملكة 2030.</a:t>
              </a:r>
              <a:endParaRPr lang="ar-SA" sz="19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62621" y="0"/>
            <a:ext cx="5029074" cy="6858000"/>
          </a:xfrm>
          <a:prstGeom prst="rect">
            <a:avLst/>
          </a:prstGeom>
        </p:spPr>
      </p:pic>
      <p:sp>
        <p:nvSpPr>
          <p:cNvPr id="3" name="Text 0"/>
          <p:cNvSpPr/>
          <p:nvPr/>
        </p:nvSpPr>
        <p:spPr>
          <a:xfrm>
            <a:off x="661475" y="526653"/>
            <a:ext cx="6296860" cy="181670"/>
          </a:xfrm>
          <a:prstGeom prst="rect">
            <a:avLst/>
          </a:prstGeom>
          <a:noFill/>
          <a:ln/>
        </p:spPr>
        <p:txBody>
          <a:bodyPr wrap="none" lIns="0" tIns="0" rIns="0" bIns="0" rtlCol="0" anchor="t"/>
          <a:lstStyle/>
          <a:p>
            <a:pPr marL="0" indent="0" algn="r" rtl="1">
              <a:lnSpc>
                <a:spcPct val="104000"/>
              </a:lnSpc>
              <a:buNone/>
            </a:pPr>
            <a:r>
              <a:rPr lang="ar-SA" altLang="en-US" sz="1100" b="1" dirty="0">
                <a:solidFill>
                  <a:srgbClr val="000000"/>
                </a:solidFill>
                <a:latin typeface="Arial" pitchFamily="34" charset="0"/>
                <a:ea typeface="Arial" pitchFamily="34" charset="-122"/>
                <a:cs typeface="Arial" pitchFamily="34" charset="-120"/>
              </a:rPr>
              <a:t>عام الإدراج والنمو</a:t>
            </a:r>
            <a:endParaRPr lang="ar-SA" sz="1100" dirty="0"/>
          </a:p>
        </p:txBody>
      </p:sp>
      <p:sp>
        <p:nvSpPr>
          <p:cNvPr id="4" name="Text 1"/>
          <p:cNvSpPr/>
          <p:nvPr/>
        </p:nvSpPr>
        <p:spPr>
          <a:xfrm>
            <a:off x="661475" y="740966"/>
            <a:ext cx="6296860" cy="363339"/>
          </a:xfrm>
          <a:prstGeom prst="rect">
            <a:avLst/>
          </a:prstGeom>
          <a:noFill/>
          <a:ln/>
        </p:spPr>
        <p:txBody>
          <a:bodyPr wrap="none" lIns="0" tIns="0" rIns="0" bIns="0" rtlCol="0" anchor="t"/>
          <a:lstStyle/>
          <a:p>
            <a:pPr marL="0" indent="0" algn="r" rtl="1">
              <a:lnSpc>
                <a:spcPct val="104000"/>
              </a:lnSpc>
              <a:buNone/>
            </a:pPr>
            <a:r>
              <a:rPr lang="ar-SA" altLang="en-US" sz="2250" b="1" dirty="0">
                <a:solidFill>
                  <a:srgbClr val="000000"/>
                </a:solidFill>
                <a:latin typeface="Arial" pitchFamily="34" charset="0"/>
                <a:ea typeface="Arial" pitchFamily="34" charset="-122"/>
                <a:cs typeface="Arial" pitchFamily="34" charset="-120"/>
              </a:rPr>
              <a:t>أبرز إنجازات 2025م</a:t>
            </a:r>
            <a:endParaRPr lang="ar-SA" sz="2250" dirty="0"/>
          </a:p>
        </p:txBody>
      </p:sp>
      <p:sp>
        <p:nvSpPr>
          <p:cNvPr id="5" name="Shape 2"/>
          <p:cNvSpPr/>
          <p:nvPr/>
        </p:nvSpPr>
        <p:spPr>
          <a:xfrm>
            <a:off x="661475" y="1226939"/>
            <a:ext cx="6296860" cy="5104408"/>
          </a:xfrm>
          <a:prstGeom prst="roundRect">
            <a:avLst>
              <a:gd name="adj" fmla="val 2050"/>
            </a:avLst>
          </a:prstGeom>
          <a:solidFill>
            <a:srgbClr val="F2F2F2"/>
          </a:solidFill>
          <a:ln/>
          <a:effectLst>
            <a:outerShdw blurRad="173990" dist="127" dir="16200000" algn="bl" rotWithShape="0">
              <a:srgbClr val="333333">
                <a:alpha val="10000"/>
              </a:srgbClr>
            </a:outerShdw>
          </a:effectLst>
        </p:spPr>
        <p:txBody>
          <a:bodyPr/>
          <a:lstStyle/>
          <a:p>
            <a:endParaRPr lang="en-US"/>
          </a:p>
        </p:txBody>
      </p:sp>
      <p:grpSp>
        <p:nvGrpSpPr>
          <p:cNvPr id="58" name="Group 57">
            <a:extLst>
              <a:ext uri="{FF2B5EF4-FFF2-40B4-BE49-F238E27FC236}">
                <a16:creationId xmlns:a16="http://schemas.microsoft.com/office/drawing/2014/main" id="{39731A73-C58A-268F-6132-62F032D518D5}"/>
              </a:ext>
            </a:extLst>
          </p:cNvPr>
          <p:cNvGrpSpPr/>
          <p:nvPr/>
        </p:nvGrpSpPr>
        <p:grpSpPr>
          <a:xfrm>
            <a:off x="661475" y="1226939"/>
            <a:ext cx="6296860" cy="731143"/>
            <a:chOff x="661475" y="1226939"/>
            <a:chExt cx="6296860" cy="731143"/>
          </a:xfrm>
        </p:grpSpPr>
        <p:sp>
          <p:nvSpPr>
            <p:cNvPr id="6" name="Shape 3"/>
            <p:cNvSpPr/>
            <p:nvPr/>
          </p:nvSpPr>
          <p:spPr>
            <a:xfrm>
              <a:off x="661475" y="1226939"/>
              <a:ext cx="6296860" cy="718443"/>
            </a:xfrm>
            <a:custGeom>
              <a:avLst/>
              <a:gdLst/>
              <a:ahLst/>
              <a:cxnLst/>
              <a:rect l="l" t="t" r="r" b="b"/>
              <a:pathLst>
                <a:path w="6296860" h="718443">
                  <a:moveTo>
                    <a:pt x="87218" y="0"/>
                  </a:moveTo>
                  <a:lnTo>
                    <a:pt x="6209641" y="0"/>
                  </a:lnTo>
                  <a:arcTo wR="87218" hR="87220" stAng="16200000" swAng="5400000"/>
                  <a:lnTo>
                    <a:pt x="6296860" y="718443"/>
                  </a:lnTo>
                  <a:lnTo>
                    <a:pt x="0" y="718443"/>
                  </a:lnTo>
                  <a:lnTo>
                    <a:pt x="0" y="87220"/>
                  </a:lnTo>
                  <a:arcTo wR="87218" hR="87220" stAng="10800000" swAng="5400000"/>
                  <a:close/>
                </a:path>
              </a:pathLst>
            </a:custGeom>
            <a:solidFill>
              <a:srgbClr val="F2F2F2"/>
            </a:solidFill>
            <a:ln/>
          </p:spPr>
          <p:txBody>
            <a:bodyPr/>
            <a:lstStyle/>
            <a:p>
              <a:endParaRPr lang="en-US" dirty="0"/>
            </a:p>
          </p:txBody>
        </p:sp>
        <p:grpSp>
          <p:nvGrpSpPr>
            <p:cNvPr id="52" name="Group 51">
              <a:extLst>
                <a:ext uri="{FF2B5EF4-FFF2-40B4-BE49-F238E27FC236}">
                  <a16:creationId xmlns:a16="http://schemas.microsoft.com/office/drawing/2014/main" id="{32C86B11-C35D-83CE-C5BC-16869EB14B2F}"/>
                </a:ext>
              </a:extLst>
            </p:cNvPr>
            <p:cNvGrpSpPr/>
            <p:nvPr/>
          </p:nvGrpSpPr>
          <p:grpSpPr>
            <a:xfrm>
              <a:off x="743229" y="1308695"/>
              <a:ext cx="6133351" cy="432297"/>
              <a:chOff x="743229" y="1308695"/>
              <a:chExt cx="6133351" cy="432297"/>
            </a:xfrm>
          </p:grpSpPr>
          <p:sp>
            <p:nvSpPr>
              <p:cNvPr id="7" name="Text 4"/>
              <p:cNvSpPr/>
              <p:nvPr/>
            </p:nvSpPr>
            <p:spPr>
              <a:xfrm>
                <a:off x="743229" y="1308695"/>
                <a:ext cx="6133351"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66B178"/>
                    </a:solidFill>
                    <a:latin typeface="Arial" pitchFamily="34" charset="0"/>
                    <a:ea typeface="Arial" pitchFamily="34" charset="-122"/>
                    <a:cs typeface="Arial" pitchFamily="34" charset="-120"/>
                  </a:rPr>
                  <a:t>الإدراج في سوق نمو</a:t>
                </a:r>
                <a:endParaRPr lang="ar-SA" sz="1350" dirty="0"/>
              </a:p>
            </p:txBody>
          </p:sp>
          <p:sp>
            <p:nvSpPr>
              <p:cNvPr id="8" name="Text 5"/>
              <p:cNvSpPr/>
              <p:nvPr/>
            </p:nvSpPr>
            <p:spPr>
              <a:xfrm>
                <a:off x="743229" y="1559322"/>
                <a:ext cx="6133351" cy="181670"/>
              </a:xfrm>
              <a:prstGeom prst="rect">
                <a:avLst/>
              </a:prstGeom>
              <a:noFill/>
              <a:ln/>
            </p:spPr>
            <p:txBody>
              <a:bodyPr wrap="none" lIns="0" tIns="0" rIns="0" bIns="0" rtlCol="0" anchor="t"/>
              <a:lstStyle/>
              <a:p>
                <a:pPr marL="0" indent="0" algn="ctr" rtl="1">
                  <a:lnSpc>
                    <a:spcPct val="104000"/>
                  </a:lnSpc>
                  <a:buNone/>
                </a:pPr>
                <a:r>
                  <a:rPr lang="ar-SA" altLang="en-US" sz="1100" b="1" dirty="0">
                    <a:solidFill>
                      <a:srgbClr val="272525"/>
                    </a:solidFill>
                    <a:latin typeface="Arial" pitchFamily="34" charset="0"/>
                    <a:ea typeface="Arial" pitchFamily="34" charset="-122"/>
                    <a:cs typeface="Arial" pitchFamily="34" charset="-120"/>
                  </a:rPr>
                  <a:t>إدراج ناجح في 11 يونيو 2025م بسعر طرح 9.5 ريال</a:t>
                </a:r>
                <a:endParaRPr lang="ar-SA" sz="1100" dirty="0"/>
              </a:p>
            </p:txBody>
          </p:sp>
        </p:grpSp>
        <p:sp>
          <p:nvSpPr>
            <p:cNvPr id="10" name="Shape 7"/>
            <p:cNvSpPr/>
            <p:nvPr/>
          </p:nvSpPr>
          <p:spPr>
            <a:xfrm>
              <a:off x="661475" y="1945382"/>
              <a:ext cx="6296860" cy="12700"/>
            </a:xfrm>
            <a:prstGeom prst="roundRect">
              <a:avLst>
                <a:gd name="adj" fmla="val 49999"/>
              </a:avLst>
            </a:prstGeom>
            <a:solidFill>
              <a:srgbClr val="D8D4D4"/>
            </a:solidFill>
            <a:ln/>
          </p:spPr>
          <p:txBody>
            <a:bodyPr/>
            <a:lstStyle/>
            <a:p>
              <a:endParaRPr lang="en-US"/>
            </a:p>
          </p:txBody>
        </p:sp>
      </p:grpSp>
      <p:grpSp>
        <p:nvGrpSpPr>
          <p:cNvPr id="59" name="Group 58">
            <a:extLst>
              <a:ext uri="{FF2B5EF4-FFF2-40B4-BE49-F238E27FC236}">
                <a16:creationId xmlns:a16="http://schemas.microsoft.com/office/drawing/2014/main" id="{B6349D3E-2ED4-554F-B169-82FD0B1783CB}"/>
              </a:ext>
            </a:extLst>
          </p:cNvPr>
          <p:cNvGrpSpPr/>
          <p:nvPr/>
        </p:nvGrpSpPr>
        <p:grpSpPr>
          <a:xfrm>
            <a:off x="661475" y="1806377"/>
            <a:ext cx="6296860" cy="1025525"/>
            <a:chOff x="661475" y="1806377"/>
            <a:chExt cx="6296860" cy="1025525"/>
          </a:xfrm>
        </p:grpSpPr>
        <p:sp>
          <p:nvSpPr>
            <p:cNvPr id="9" name="Shape 6"/>
            <p:cNvSpPr/>
            <p:nvPr/>
          </p:nvSpPr>
          <p:spPr>
            <a:xfrm>
              <a:off x="661475" y="1945382"/>
              <a:ext cx="6296860" cy="873820"/>
            </a:xfrm>
            <a:prstGeom prst="rect">
              <a:avLst/>
            </a:prstGeom>
            <a:solidFill>
              <a:srgbClr val="F2F2F2"/>
            </a:solidFill>
            <a:ln/>
          </p:spPr>
          <p:txBody>
            <a:bodyPr/>
            <a:lstStyle/>
            <a:p>
              <a:endParaRPr lang="en-US"/>
            </a:p>
          </p:txBody>
        </p:sp>
        <p:sp>
          <p:nvSpPr>
            <p:cNvPr id="16" name="Shape 12"/>
            <p:cNvSpPr/>
            <p:nvPr/>
          </p:nvSpPr>
          <p:spPr>
            <a:xfrm>
              <a:off x="661475" y="2819202"/>
              <a:ext cx="6296860" cy="12700"/>
            </a:xfrm>
            <a:prstGeom prst="roundRect">
              <a:avLst>
                <a:gd name="adj" fmla="val 49999"/>
              </a:avLst>
            </a:prstGeom>
            <a:solidFill>
              <a:srgbClr val="D8D4D4"/>
            </a:solidFill>
            <a:ln/>
          </p:spPr>
          <p:txBody>
            <a:bodyPr/>
            <a:lstStyle/>
            <a:p>
              <a:endParaRPr lang="en-US"/>
            </a:p>
          </p:txBody>
        </p:sp>
        <p:grpSp>
          <p:nvGrpSpPr>
            <p:cNvPr id="53" name="Group 52">
              <a:extLst>
                <a:ext uri="{FF2B5EF4-FFF2-40B4-BE49-F238E27FC236}">
                  <a16:creationId xmlns:a16="http://schemas.microsoft.com/office/drawing/2014/main" id="{41860D0C-3D51-C3DC-769E-65B737CC2122}"/>
                </a:ext>
              </a:extLst>
            </p:cNvPr>
            <p:cNvGrpSpPr/>
            <p:nvPr/>
          </p:nvGrpSpPr>
          <p:grpSpPr>
            <a:xfrm>
              <a:off x="743229" y="1806377"/>
              <a:ext cx="6133351" cy="808434"/>
              <a:chOff x="743229" y="1806377"/>
              <a:chExt cx="6133351" cy="808434"/>
            </a:xfrm>
          </p:grpSpPr>
          <p:sp>
            <p:nvSpPr>
              <p:cNvPr id="13" name="Text 9"/>
              <p:cNvSpPr/>
              <p:nvPr/>
            </p:nvSpPr>
            <p:spPr>
              <a:xfrm>
                <a:off x="743229" y="2149773"/>
                <a:ext cx="6133351"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66B178"/>
                    </a:solidFill>
                    <a:latin typeface="Arial" pitchFamily="34" charset="0"/>
                    <a:ea typeface="Arial" pitchFamily="34" charset="-122"/>
                    <a:cs typeface="Arial" pitchFamily="34" charset="-120"/>
                  </a:rPr>
                  <a:t>نمو الإيرادات</a:t>
                </a:r>
                <a:endParaRPr lang="ar-SA" sz="1350" dirty="0"/>
              </a:p>
            </p:txBody>
          </p:sp>
          <p:sp>
            <p:nvSpPr>
              <p:cNvPr id="14" name="Text 10"/>
              <p:cNvSpPr/>
              <p:nvPr/>
            </p:nvSpPr>
            <p:spPr>
              <a:xfrm>
                <a:off x="743229" y="2416770"/>
                <a:ext cx="6133351" cy="198041"/>
              </a:xfrm>
              <a:prstGeom prst="rect">
                <a:avLst/>
              </a:prstGeom>
              <a:noFill/>
              <a:ln/>
            </p:spPr>
            <p:txBody>
              <a:bodyPr wrap="none" lIns="0" tIns="0" rIns="0" bIns="0" rtlCol="0" anchor="t"/>
              <a:lstStyle/>
              <a:p>
                <a:pPr marL="0" indent="0" algn="ctr" rtl="1">
                  <a:lnSpc>
                    <a:spcPct val="114000"/>
                  </a:lnSpc>
                  <a:buNone/>
                </a:pPr>
                <a:r>
                  <a:rPr lang="ar-SA" altLang="en-US" sz="1100" b="1" dirty="0">
                    <a:solidFill>
                      <a:srgbClr val="272525"/>
                    </a:solidFill>
                    <a:latin typeface="Arial" pitchFamily="34" charset="0"/>
                    <a:ea typeface="Arial" pitchFamily="34" charset="-122"/>
                    <a:cs typeface="Arial" pitchFamily="34" charset="-120"/>
                  </a:rPr>
                  <a:t>295.1 مليون ريال</a:t>
                </a:r>
                <a:r>
                  <a:rPr lang="ar-SA" altLang="en-US" sz="1100" dirty="0">
                    <a:solidFill>
                      <a:srgbClr val="272525"/>
                    </a:solidFill>
                    <a:latin typeface="Overpass" pitchFamily="34" charset="0"/>
                    <a:ea typeface="Overpass" pitchFamily="34" charset="-122"/>
                    <a:cs typeface="Overpass" pitchFamily="34" charset="-120"/>
                  </a:rPr>
                  <a:t> </a:t>
                </a:r>
                <a:r>
                  <a:rPr lang="ar-SA" altLang="en-US" sz="1100" b="1" dirty="0">
                    <a:solidFill>
                      <a:srgbClr val="272525"/>
                    </a:solidFill>
                    <a:latin typeface="Overpass Bold" pitchFamily="34" charset="0"/>
                    <a:ea typeface="Overpass Bold" pitchFamily="34" charset="-122"/>
                    <a:cs typeface="Overpass Bold" pitchFamily="34" charset="-120"/>
                  </a:rPr>
                  <a:t>+10%</a:t>
                </a:r>
                <a:r>
                  <a:rPr lang="ar-SA" altLang="en-US" sz="1100" dirty="0">
                    <a:solidFill>
                      <a:srgbClr val="272525"/>
                    </a:solidFill>
                    <a:latin typeface="Arial" pitchFamily="34" charset="0"/>
                    <a:ea typeface="Arial" pitchFamily="34" charset="-122"/>
                    <a:cs typeface="Arial" pitchFamily="34" charset="-120"/>
                  </a:rPr>
                  <a:t> مقارنة بـ 2024م</a:t>
                </a:r>
                <a:endParaRPr lang="ar-SA" sz="1100" dirty="0"/>
              </a:p>
            </p:txBody>
          </p:sp>
          <p:grpSp>
            <p:nvGrpSpPr>
              <p:cNvPr id="47" name="Group 46">
                <a:extLst>
                  <a:ext uri="{FF2B5EF4-FFF2-40B4-BE49-F238E27FC236}">
                    <a16:creationId xmlns:a16="http://schemas.microsoft.com/office/drawing/2014/main" id="{351122DC-0226-C2B0-2C61-27D60CE87226}"/>
                  </a:ext>
                </a:extLst>
              </p:cNvPr>
              <p:cNvGrpSpPr/>
              <p:nvPr/>
            </p:nvGrpSpPr>
            <p:grpSpPr>
              <a:xfrm>
                <a:off x="3664454" y="1806377"/>
                <a:ext cx="290704" cy="290711"/>
                <a:chOff x="3664454" y="1806377"/>
                <a:chExt cx="290704" cy="290711"/>
              </a:xfrm>
            </p:grpSpPr>
            <p:sp>
              <p:nvSpPr>
                <p:cNvPr id="11" name="Shape 8"/>
                <p:cNvSpPr/>
                <p:nvPr/>
              </p:nvSpPr>
              <p:spPr>
                <a:xfrm>
                  <a:off x="3664454" y="1806377"/>
                  <a:ext cx="290704" cy="290711"/>
                </a:xfrm>
                <a:prstGeom prst="roundRect">
                  <a:avLst>
                    <a:gd name="adj" fmla="val 36003"/>
                  </a:avLst>
                </a:prstGeom>
                <a:solidFill>
                  <a:srgbClr val="F2F2F2">
                    <a:alpha val="95000"/>
                  </a:srgbClr>
                </a:solidFill>
                <a:ln w="12700">
                  <a:solidFill>
                    <a:srgbClr val="D8D4D4"/>
                  </a:solidFill>
                  <a:prstDash val="solid"/>
                </a:ln>
                <a:effectLst>
                  <a:outerShdw blurRad="173990" dist="127" dir="16200000" algn="bl" rotWithShape="0">
                    <a:srgbClr val="333333">
                      <a:alpha val="10000"/>
                    </a:srgbClr>
                  </a:outerShdw>
                </a:effectLst>
              </p:spPr>
              <p:txBody>
                <a:bodyPr/>
                <a:lstStyle/>
                <a:p>
                  <a:endParaRPr lang="en-US"/>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7179" y="1879005"/>
                  <a:ext cx="145352" cy="145355"/>
                </a:xfrm>
                <a:prstGeom prst="rect">
                  <a:avLst/>
                </a:prstGeom>
              </p:spPr>
            </p:pic>
          </p:grpSp>
        </p:grpSp>
      </p:grpSp>
      <p:grpSp>
        <p:nvGrpSpPr>
          <p:cNvPr id="60" name="Group 59">
            <a:extLst>
              <a:ext uri="{FF2B5EF4-FFF2-40B4-BE49-F238E27FC236}">
                <a16:creationId xmlns:a16="http://schemas.microsoft.com/office/drawing/2014/main" id="{AAA0C6AC-A353-E636-CD4D-25CCCDA74A00}"/>
              </a:ext>
            </a:extLst>
          </p:cNvPr>
          <p:cNvGrpSpPr/>
          <p:nvPr/>
        </p:nvGrpSpPr>
        <p:grpSpPr>
          <a:xfrm>
            <a:off x="661475" y="2680196"/>
            <a:ext cx="6296860" cy="989211"/>
            <a:chOff x="661475" y="2680196"/>
            <a:chExt cx="6296860" cy="989211"/>
          </a:xfrm>
        </p:grpSpPr>
        <p:sp>
          <p:nvSpPr>
            <p:cNvPr id="15" name="Shape 11"/>
            <p:cNvSpPr/>
            <p:nvPr/>
          </p:nvSpPr>
          <p:spPr>
            <a:xfrm>
              <a:off x="661475" y="2819202"/>
              <a:ext cx="6296860" cy="837505"/>
            </a:xfrm>
            <a:prstGeom prst="rect">
              <a:avLst/>
            </a:prstGeom>
            <a:solidFill>
              <a:srgbClr val="F2F2F2"/>
            </a:solidFill>
            <a:ln/>
          </p:spPr>
          <p:txBody>
            <a:bodyPr/>
            <a:lstStyle/>
            <a:p>
              <a:endParaRPr lang="en-US"/>
            </a:p>
          </p:txBody>
        </p:sp>
        <p:sp>
          <p:nvSpPr>
            <p:cNvPr id="22" name="Shape 17"/>
            <p:cNvSpPr/>
            <p:nvPr/>
          </p:nvSpPr>
          <p:spPr>
            <a:xfrm>
              <a:off x="661475" y="3656707"/>
              <a:ext cx="6296860" cy="12700"/>
            </a:xfrm>
            <a:prstGeom prst="roundRect">
              <a:avLst>
                <a:gd name="adj" fmla="val 49999"/>
              </a:avLst>
            </a:prstGeom>
            <a:solidFill>
              <a:srgbClr val="D8D4D4"/>
            </a:solidFill>
            <a:ln/>
          </p:spPr>
          <p:txBody>
            <a:bodyPr/>
            <a:lstStyle/>
            <a:p>
              <a:endParaRPr lang="en-US"/>
            </a:p>
          </p:txBody>
        </p:sp>
        <p:grpSp>
          <p:nvGrpSpPr>
            <p:cNvPr id="54" name="Group 53">
              <a:extLst>
                <a:ext uri="{FF2B5EF4-FFF2-40B4-BE49-F238E27FC236}">
                  <a16:creationId xmlns:a16="http://schemas.microsoft.com/office/drawing/2014/main" id="{66BD8BE7-6E6C-2EAA-8259-C0E756E0A03C}"/>
                </a:ext>
              </a:extLst>
            </p:cNvPr>
            <p:cNvGrpSpPr/>
            <p:nvPr/>
          </p:nvGrpSpPr>
          <p:grpSpPr>
            <a:xfrm>
              <a:off x="743229" y="2680196"/>
              <a:ext cx="6133351" cy="772121"/>
              <a:chOff x="743229" y="2680196"/>
              <a:chExt cx="6133351" cy="772121"/>
            </a:xfrm>
          </p:grpSpPr>
          <p:sp>
            <p:nvSpPr>
              <p:cNvPr id="19" name="Text 14"/>
              <p:cNvSpPr/>
              <p:nvPr/>
            </p:nvSpPr>
            <p:spPr>
              <a:xfrm>
                <a:off x="743229" y="3023592"/>
                <a:ext cx="6133351" cy="181670"/>
              </a:xfrm>
              <a:prstGeom prst="rect">
                <a:avLst/>
              </a:prstGeom>
              <a:noFill/>
              <a:ln/>
            </p:spPr>
            <p:txBody>
              <a:bodyPr wrap="none" lIns="0" tIns="0" rIns="0" bIns="0" rtlCol="0" anchor="t"/>
              <a:lstStyle/>
              <a:p>
                <a:pPr marL="0" indent="0" algn="ctr" rtl="1">
                  <a:lnSpc>
                    <a:spcPct val="104000"/>
                  </a:lnSpc>
                  <a:buNone/>
                </a:pPr>
                <a:r>
                  <a:rPr lang="ar-SA" altLang="en-US" sz="1100" b="1" dirty="0">
                    <a:solidFill>
                      <a:srgbClr val="66B178"/>
                    </a:solidFill>
                    <a:latin typeface="Arial" pitchFamily="34" charset="0"/>
                    <a:ea typeface="Arial" pitchFamily="34" charset="-122"/>
                    <a:cs typeface="Arial" pitchFamily="34" charset="-120"/>
                  </a:rPr>
                  <a:t>نمو الربح التشغيلي</a:t>
                </a:r>
                <a:endParaRPr lang="ar-SA" sz="1100" dirty="0"/>
              </a:p>
            </p:txBody>
          </p:sp>
          <p:sp>
            <p:nvSpPr>
              <p:cNvPr id="20" name="Text 15"/>
              <p:cNvSpPr/>
              <p:nvPr/>
            </p:nvSpPr>
            <p:spPr>
              <a:xfrm>
                <a:off x="743229" y="3254276"/>
                <a:ext cx="6133351" cy="198041"/>
              </a:xfrm>
              <a:prstGeom prst="rect">
                <a:avLst/>
              </a:prstGeom>
              <a:noFill/>
              <a:ln/>
            </p:spPr>
            <p:txBody>
              <a:bodyPr wrap="none" lIns="0" tIns="0" rIns="0" bIns="0" rtlCol="0" anchor="t"/>
              <a:lstStyle/>
              <a:p>
                <a:pPr marL="0" indent="0" algn="ctr" rtl="1">
                  <a:lnSpc>
                    <a:spcPct val="114000"/>
                  </a:lnSpc>
                  <a:buNone/>
                </a:pPr>
                <a:r>
                  <a:rPr lang="ar-SA" altLang="en-US" sz="1100" dirty="0">
                    <a:solidFill>
                      <a:srgbClr val="272525"/>
                    </a:solidFill>
                    <a:latin typeface="Arial" pitchFamily="34" charset="0"/>
                    <a:ea typeface="Arial" pitchFamily="34" charset="-122"/>
                    <a:cs typeface="Arial" pitchFamily="34" charset="-120"/>
                  </a:rPr>
                  <a:t>42.1 مليون ريال </a:t>
                </a:r>
                <a:r>
                  <a:rPr lang="ar-SA" altLang="en-US" sz="1100" b="1" dirty="0">
                    <a:solidFill>
                      <a:srgbClr val="272525"/>
                    </a:solidFill>
                    <a:latin typeface="Overpass Bold" pitchFamily="34" charset="0"/>
                    <a:ea typeface="Overpass Bold" pitchFamily="34" charset="-122"/>
                    <a:cs typeface="Overpass Bold" pitchFamily="34" charset="-120"/>
                  </a:rPr>
                  <a:t>+9%</a:t>
                </a:r>
                <a:endParaRPr lang="ar-SA" sz="1100" dirty="0"/>
              </a:p>
            </p:txBody>
          </p:sp>
          <p:grpSp>
            <p:nvGrpSpPr>
              <p:cNvPr id="48" name="Group 47">
                <a:extLst>
                  <a:ext uri="{FF2B5EF4-FFF2-40B4-BE49-F238E27FC236}">
                    <a16:creationId xmlns:a16="http://schemas.microsoft.com/office/drawing/2014/main" id="{43AFC547-C572-92D5-8DC5-C800AF2EA32C}"/>
                  </a:ext>
                </a:extLst>
              </p:cNvPr>
              <p:cNvGrpSpPr/>
              <p:nvPr/>
            </p:nvGrpSpPr>
            <p:grpSpPr>
              <a:xfrm>
                <a:off x="3664454" y="2680196"/>
                <a:ext cx="290704" cy="290711"/>
                <a:chOff x="3664454" y="2680196"/>
                <a:chExt cx="290704" cy="290711"/>
              </a:xfrm>
            </p:grpSpPr>
            <p:sp>
              <p:nvSpPr>
                <p:cNvPr id="17" name="Shape 13"/>
                <p:cNvSpPr/>
                <p:nvPr/>
              </p:nvSpPr>
              <p:spPr>
                <a:xfrm>
                  <a:off x="3664454" y="2680196"/>
                  <a:ext cx="290704" cy="290711"/>
                </a:xfrm>
                <a:prstGeom prst="roundRect">
                  <a:avLst>
                    <a:gd name="adj" fmla="val 36003"/>
                  </a:avLst>
                </a:prstGeom>
                <a:solidFill>
                  <a:srgbClr val="F2F2F2">
                    <a:alpha val="95000"/>
                  </a:srgbClr>
                </a:solidFill>
                <a:ln w="12700">
                  <a:solidFill>
                    <a:srgbClr val="D8D4D4"/>
                  </a:solidFill>
                  <a:prstDash val="solid"/>
                </a:ln>
                <a:effectLst>
                  <a:outerShdw blurRad="173990" dist="127" dir="16200000" algn="bl" rotWithShape="0">
                    <a:srgbClr val="333333">
                      <a:alpha val="10000"/>
                    </a:srgbClr>
                  </a:outerShdw>
                </a:effectLst>
              </p:spPr>
              <p:txBody>
                <a:bodyPr/>
                <a:lstStyle/>
                <a:p>
                  <a:endParaRPr lang="en-US"/>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37179" y="2752824"/>
                  <a:ext cx="145352" cy="145355"/>
                </a:xfrm>
                <a:prstGeom prst="rect">
                  <a:avLst/>
                </a:prstGeom>
              </p:spPr>
            </p:pic>
          </p:grpSp>
        </p:grpSp>
      </p:grpSp>
      <p:grpSp>
        <p:nvGrpSpPr>
          <p:cNvPr id="62" name="Group 61">
            <a:extLst>
              <a:ext uri="{FF2B5EF4-FFF2-40B4-BE49-F238E27FC236}">
                <a16:creationId xmlns:a16="http://schemas.microsoft.com/office/drawing/2014/main" id="{A4E073DC-50BD-8193-CCB6-88942EBD4709}"/>
              </a:ext>
            </a:extLst>
          </p:cNvPr>
          <p:cNvGrpSpPr/>
          <p:nvPr/>
        </p:nvGrpSpPr>
        <p:grpSpPr>
          <a:xfrm>
            <a:off x="661475" y="3517702"/>
            <a:ext cx="6296860" cy="1201340"/>
            <a:chOff x="661475" y="3517702"/>
            <a:chExt cx="6296860" cy="1201340"/>
          </a:xfrm>
        </p:grpSpPr>
        <p:sp>
          <p:nvSpPr>
            <p:cNvPr id="21" name="Shape 16"/>
            <p:cNvSpPr/>
            <p:nvPr/>
          </p:nvSpPr>
          <p:spPr>
            <a:xfrm>
              <a:off x="661475" y="3656707"/>
              <a:ext cx="6296860" cy="1049635"/>
            </a:xfrm>
            <a:prstGeom prst="rect">
              <a:avLst/>
            </a:prstGeom>
            <a:solidFill>
              <a:srgbClr val="F2F2F2"/>
            </a:solidFill>
            <a:ln/>
          </p:spPr>
          <p:txBody>
            <a:bodyPr/>
            <a:lstStyle/>
            <a:p>
              <a:endParaRPr lang="en-US"/>
            </a:p>
          </p:txBody>
        </p:sp>
        <p:grpSp>
          <p:nvGrpSpPr>
            <p:cNvPr id="55" name="Group 54">
              <a:extLst>
                <a:ext uri="{FF2B5EF4-FFF2-40B4-BE49-F238E27FC236}">
                  <a16:creationId xmlns:a16="http://schemas.microsoft.com/office/drawing/2014/main" id="{95ABB9A0-90D5-8B9A-6695-69DA1F44A0BA}"/>
                </a:ext>
              </a:extLst>
            </p:cNvPr>
            <p:cNvGrpSpPr/>
            <p:nvPr/>
          </p:nvGrpSpPr>
          <p:grpSpPr>
            <a:xfrm>
              <a:off x="743229" y="3517702"/>
              <a:ext cx="6133351" cy="984250"/>
              <a:chOff x="743229" y="3517702"/>
              <a:chExt cx="6133351" cy="984250"/>
            </a:xfrm>
          </p:grpSpPr>
          <p:grpSp>
            <p:nvGrpSpPr>
              <p:cNvPr id="49" name="Group 48">
                <a:extLst>
                  <a:ext uri="{FF2B5EF4-FFF2-40B4-BE49-F238E27FC236}">
                    <a16:creationId xmlns:a16="http://schemas.microsoft.com/office/drawing/2014/main" id="{9AA597C9-14CF-97C8-157D-C956D489D619}"/>
                  </a:ext>
                </a:extLst>
              </p:cNvPr>
              <p:cNvGrpSpPr/>
              <p:nvPr/>
            </p:nvGrpSpPr>
            <p:grpSpPr>
              <a:xfrm>
                <a:off x="3664454" y="3517702"/>
                <a:ext cx="290704" cy="290711"/>
                <a:chOff x="3664454" y="3517702"/>
                <a:chExt cx="290704" cy="290711"/>
              </a:xfrm>
            </p:grpSpPr>
            <p:sp>
              <p:nvSpPr>
                <p:cNvPr id="23" name="Shape 18"/>
                <p:cNvSpPr/>
                <p:nvPr/>
              </p:nvSpPr>
              <p:spPr>
                <a:xfrm>
                  <a:off x="3664454" y="3517702"/>
                  <a:ext cx="290704" cy="290711"/>
                </a:xfrm>
                <a:prstGeom prst="roundRect">
                  <a:avLst>
                    <a:gd name="adj" fmla="val 36003"/>
                  </a:avLst>
                </a:prstGeom>
                <a:solidFill>
                  <a:srgbClr val="F2F2F2">
                    <a:alpha val="95000"/>
                  </a:srgbClr>
                </a:solidFill>
                <a:ln w="12700">
                  <a:solidFill>
                    <a:srgbClr val="D8D4D4"/>
                  </a:solidFill>
                  <a:prstDash val="solid"/>
                </a:ln>
                <a:effectLst>
                  <a:outerShdw blurRad="173990" dist="127" dir="16200000" algn="bl" rotWithShape="0">
                    <a:srgbClr val="333333">
                      <a:alpha val="10000"/>
                    </a:srgbClr>
                  </a:outerShdw>
                </a:effectLst>
              </p:spPr>
              <p:txBody>
                <a:bodyPr/>
                <a:lstStyle/>
                <a:p>
                  <a:endParaRPr lang="en-US"/>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37179" y="3590330"/>
                  <a:ext cx="145352" cy="145355"/>
                </a:xfrm>
                <a:prstGeom prst="rect">
                  <a:avLst/>
                </a:prstGeom>
              </p:spPr>
            </p:pic>
          </p:grpSp>
          <p:sp>
            <p:nvSpPr>
              <p:cNvPr id="25" name="Text 19"/>
              <p:cNvSpPr/>
              <p:nvPr/>
            </p:nvSpPr>
            <p:spPr>
              <a:xfrm>
                <a:off x="743229" y="3861098"/>
                <a:ext cx="6133351"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66B178"/>
                    </a:solidFill>
                    <a:latin typeface="Arial" pitchFamily="34" charset="0"/>
                    <a:ea typeface="Arial" pitchFamily="34" charset="-122"/>
                    <a:cs typeface="Arial" pitchFamily="34" charset="-120"/>
                  </a:rPr>
                  <a:t>تعزيز رأس المال</a:t>
                </a:r>
                <a:endParaRPr lang="ar-SA" sz="1350" dirty="0"/>
              </a:p>
            </p:txBody>
          </p:sp>
          <p:sp>
            <p:nvSpPr>
              <p:cNvPr id="26" name="Text 20"/>
              <p:cNvSpPr/>
              <p:nvPr/>
            </p:nvSpPr>
            <p:spPr>
              <a:xfrm>
                <a:off x="743229" y="4128095"/>
                <a:ext cx="6133351" cy="198041"/>
              </a:xfrm>
              <a:prstGeom prst="rect">
                <a:avLst/>
              </a:prstGeom>
              <a:noFill/>
              <a:ln/>
            </p:spPr>
            <p:txBody>
              <a:bodyPr wrap="none" lIns="0" tIns="0" rIns="0" bIns="0" rtlCol="0" anchor="t"/>
              <a:lstStyle/>
              <a:p>
                <a:pPr marL="0" indent="0" algn="ctr" rtl="1">
                  <a:lnSpc>
                    <a:spcPct val="114000"/>
                  </a:lnSpc>
                  <a:buNone/>
                </a:pPr>
                <a:r>
                  <a:rPr lang="ar-SA" altLang="en-US" sz="1100" dirty="0">
                    <a:solidFill>
                      <a:srgbClr val="272525"/>
                    </a:solidFill>
                    <a:latin typeface="Arial" pitchFamily="34" charset="0"/>
                    <a:ea typeface="Arial" pitchFamily="34" charset="-122"/>
                    <a:cs typeface="Arial" pitchFamily="34" charset="-120"/>
                  </a:rPr>
                  <a:t>حقوق الملكية ارتفعت </a:t>
                </a:r>
                <a:r>
                  <a:rPr lang="ar-SA" altLang="en-US" sz="1100" b="1" dirty="0">
                    <a:solidFill>
                      <a:srgbClr val="272525"/>
                    </a:solidFill>
                    <a:latin typeface="Overpass Bold" pitchFamily="34" charset="0"/>
                    <a:ea typeface="Overpass Bold" pitchFamily="34" charset="-122"/>
                    <a:cs typeface="Overpass Bold" pitchFamily="34" charset="-120"/>
                  </a:rPr>
                  <a:t>80%</a:t>
                </a:r>
                <a:r>
                  <a:rPr lang="ar-SA" altLang="en-US" sz="1100" dirty="0">
                    <a:solidFill>
                      <a:srgbClr val="272525"/>
                    </a:solidFill>
                    <a:latin typeface="Arial" pitchFamily="34" charset="0"/>
                    <a:ea typeface="Arial" pitchFamily="34" charset="-122"/>
                    <a:cs typeface="Arial" pitchFamily="34" charset="-120"/>
                  </a:rPr>
                  <a:t> إلى 167.4 مليون ريال</a:t>
                </a:r>
                <a:endParaRPr lang="ar-SA" sz="1100" dirty="0"/>
              </a:p>
            </p:txBody>
          </p:sp>
          <p:sp>
            <p:nvSpPr>
              <p:cNvPr id="27" name="Text 21"/>
              <p:cNvSpPr/>
              <p:nvPr/>
            </p:nvSpPr>
            <p:spPr>
              <a:xfrm>
                <a:off x="743229" y="4375150"/>
                <a:ext cx="6133351" cy="126802"/>
              </a:xfrm>
              <a:prstGeom prst="rect">
                <a:avLst/>
              </a:prstGeom>
              <a:noFill/>
              <a:ln/>
            </p:spPr>
            <p:txBody>
              <a:bodyPr wrap="none" lIns="0" tIns="0" rIns="0" bIns="0" rtlCol="0" anchor="t"/>
              <a:lstStyle/>
              <a:p>
                <a:pPr marL="0" indent="0" algn="ctr" rtl="1">
                  <a:lnSpc>
                    <a:spcPct val="114000"/>
                  </a:lnSpc>
                  <a:buNone/>
                </a:pPr>
                <a:r>
                  <a:rPr lang="ar-SA" altLang="en-US" sz="700" dirty="0">
                    <a:solidFill>
                      <a:srgbClr val="272525"/>
                    </a:solidFill>
                    <a:latin typeface="Arial" pitchFamily="34" charset="0"/>
                    <a:ea typeface="Arial" pitchFamily="34" charset="-122"/>
                    <a:cs typeface="Arial" pitchFamily="34" charset="-120"/>
                  </a:rPr>
                  <a:t>مدعومة بحصيلة الطرح والأرباح المحققة</a:t>
                </a:r>
                <a:endParaRPr lang="ar-SA" sz="700" dirty="0"/>
              </a:p>
            </p:txBody>
          </p:sp>
        </p:grpSp>
        <p:sp>
          <p:nvSpPr>
            <p:cNvPr id="29" name="Shape 23"/>
            <p:cNvSpPr/>
            <p:nvPr/>
          </p:nvSpPr>
          <p:spPr>
            <a:xfrm>
              <a:off x="661475" y="4706342"/>
              <a:ext cx="6296860" cy="12700"/>
            </a:xfrm>
            <a:prstGeom prst="roundRect">
              <a:avLst>
                <a:gd name="adj" fmla="val 49999"/>
              </a:avLst>
            </a:prstGeom>
            <a:solidFill>
              <a:srgbClr val="D8D4D4"/>
            </a:solidFill>
            <a:ln/>
          </p:spPr>
          <p:txBody>
            <a:bodyPr/>
            <a:lstStyle/>
            <a:p>
              <a:endParaRPr lang="en-US"/>
            </a:p>
          </p:txBody>
        </p:sp>
      </p:grpSp>
      <p:grpSp>
        <p:nvGrpSpPr>
          <p:cNvPr id="63" name="Group 62">
            <a:extLst>
              <a:ext uri="{FF2B5EF4-FFF2-40B4-BE49-F238E27FC236}">
                <a16:creationId xmlns:a16="http://schemas.microsoft.com/office/drawing/2014/main" id="{0A813809-65E1-74E0-B7C1-A82D04BF1B69}"/>
              </a:ext>
            </a:extLst>
          </p:cNvPr>
          <p:cNvGrpSpPr/>
          <p:nvPr/>
        </p:nvGrpSpPr>
        <p:grpSpPr>
          <a:xfrm>
            <a:off x="661475" y="4567337"/>
            <a:ext cx="6296860" cy="1025525"/>
            <a:chOff x="661475" y="4567337"/>
            <a:chExt cx="6296860" cy="1025525"/>
          </a:xfrm>
        </p:grpSpPr>
        <p:sp>
          <p:nvSpPr>
            <p:cNvPr id="28" name="Shape 22"/>
            <p:cNvSpPr/>
            <p:nvPr/>
          </p:nvSpPr>
          <p:spPr>
            <a:xfrm>
              <a:off x="661475" y="4706342"/>
              <a:ext cx="6296860" cy="873820"/>
            </a:xfrm>
            <a:prstGeom prst="rect">
              <a:avLst/>
            </a:prstGeom>
            <a:solidFill>
              <a:srgbClr val="F2F2F2"/>
            </a:solidFill>
            <a:ln/>
          </p:spPr>
          <p:txBody>
            <a:bodyPr/>
            <a:lstStyle/>
            <a:p>
              <a:endParaRPr lang="en-US"/>
            </a:p>
          </p:txBody>
        </p:sp>
        <p:grpSp>
          <p:nvGrpSpPr>
            <p:cNvPr id="56" name="Group 55">
              <a:extLst>
                <a:ext uri="{FF2B5EF4-FFF2-40B4-BE49-F238E27FC236}">
                  <a16:creationId xmlns:a16="http://schemas.microsoft.com/office/drawing/2014/main" id="{FFE6E0A9-2C75-AA48-F946-8852BDC5A8E9}"/>
                </a:ext>
              </a:extLst>
            </p:cNvPr>
            <p:cNvGrpSpPr/>
            <p:nvPr/>
          </p:nvGrpSpPr>
          <p:grpSpPr>
            <a:xfrm>
              <a:off x="743229" y="4567337"/>
              <a:ext cx="6133351" cy="808434"/>
              <a:chOff x="743229" y="4567337"/>
              <a:chExt cx="6133351" cy="808434"/>
            </a:xfrm>
          </p:grpSpPr>
          <p:grpSp>
            <p:nvGrpSpPr>
              <p:cNvPr id="50" name="Group 49">
                <a:extLst>
                  <a:ext uri="{FF2B5EF4-FFF2-40B4-BE49-F238E27FC236}">
                    <a16:creationId xmlns:a16="http://schemas.microsoft.com/office/drawing/2014/main" id="{F1F5A48A-9E4A-A9D4-EC61-7D9BC1C55881}"/>
                  </a:ext>
                </a:extLst>
              </p:cNvPr>
              <p:cNvGrpSpPr/>
              <p:nvPr/>
            </p:nvGrpSpPr>
            <p:grpSpPr>
              <a:xfrm>
                <a:off x="3664454" y="4567337"/>
                <a:ext cx="290704" cy="290711"/>
                <a:chOff x="3664454" y="4567337"/>
                <a:chExt cx="290704" cy="290711"/>
              </a:xfrm>
            </p:grpSpPr>
            <p:sp>
              <p:nvSpPr>
                <p:cNvPr id="30" name="Shape 24"/>
                <p:cNvSpPr/>
                <p:nvPr/>
              </p:nvSpPr>
              <p:spPr>
                <a:xfrm>
                  <a:off x="3664454" y="4567337"/>
                  <a:ext cx="290704" cy="290711"/>
                </a:xfrm>
                <a:prstGeom prst="roundRect">
                  <a:avLst>
                    <a:gd name="adj" fmla="val 36003"/>
                  </a:avLst>
                </a:prstGeom>
                <a:solidFill>
                  <a:srgbClr val="F2F2F2">
                    <a:alpha val="95000"/>
                  </a:srgbClr>
                </a:solidFill>
                <a:ln w="12700">
                  <a:solidFill>
                    <a:srgbClr val="D8D4D4"/>
                  </a:solidFill>
                  <a:prstDash val="solid"/>
                </a:ln>
                <a:effectLst>
                  <a:outerShdw blurRad="173990" dist="127" dir="16200000" algn="bl" rotWithShape="0">
                    <a:srgbClr val="333333">
                      <a:alpha val="10000"/>
                    </a:srgbClr>
                  </a:outerShdw>
                </a:effectLst>
              </p:spPr>
              <p:txBody>
                <a:bodyPr/>
                <a:lstStyle/>
                <a:p>
                  <a:endParaRPr lang="en-US"/>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37179" y="4639965"/>
                  <a:ext cx="145352" cy="145355"/>
                </a:xfrm>
                <a:prstGeom prst="rect">
                  <a:avLst/>
                </a:prstGeom>
              </p:spPr>
            </p:pic>
          </p:grpSp>
          <p:sp>
            <p:nvSpPr>
              <p:cNvPr id="32" name="Text 25"/>
              <p:cNvSpPr/>
              <p:nvPr/>
            </p:nvSpPr>
            <p:spPr>
              <a:xfrm>
                <a:off x="743229" y="4910733"/>
                <a:ext cx="6133351"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66B178"/>
                    </a:solidFill>
                    <a:latin typeface="Arial" pitchFamily="34" charset="0"/>
                    <a:ea typeface="Arial" pitchFamily="34" charset="-122"/>
                    <a:cs typeface="Arial" pitchFamily="34" charset="-120"/>
                  </a:rPr>
                  <a:t>خفض المطلوبات المتداولة</a:t>
                </a:r>
                <a:endParaRPr lang="ar-SA" sz="1350" dirty="0"/>
              </a:p>
            </p:txBody>
          </p:sp>
          <p:sp>
            <p:nvSpPr>
              <p:cNvPr id="33" name="Text 26"/>
              <p:cNvSpPr/>
              <p:nvPr/>
            </p:nvSpPr>
            <p:spPr>
              <a:xfrm>
                <a:off x="743229" y="5177730"/>
                <a:ext cx="6133351" cy="198041"/>
              </a:xfrm>
              <a:prstGeom prst="rect">
                <a:avLst/>
              </a:prstGeom>
              <a:noFill/>
              <a:ln/>
            </p:spPr>
            <p:txBody>
              <a:bodyPr wrap="none" lIns="0" tIns="0" rIns="0" bIns="0" rtlCol="0" anchor="t"/>
              <a:lstStyle/>
              <a:p>
                <a:pPr marL="0" indent="0" algn="ctr" rtl="1">
                  <a:lnSpc>
                    <a:spcPct val="114000"/>
                  </a:lnSpc>
                  <a:buNone/>
                </a:pPr>
                <a:r>
                  <a:rPr lang="ar-SA" altLang="en-US" sz="1100" dirty="0">
                    <a:solidFill>
                      <a:srgbClr val="272525"/>
                    </a:solidFill>
                    <a:latin typeface="Arial" pitchFamily="34" charset="0"/>
                    <a:ea typeface="Arial" pitchFamily="34" charset="-122"/>
                    <a:cs typeface="Arial" pitchFamily="34" charset="-120"/>
                  </a:rPr>
                  <a:t>انخفاض المطلوبات المتداولة </a:t>
                </a:r>
                <a:r>
                  <a:rPr lang="ar-SA" altLang="en-US" sz="1100" b="1" dirty="0">
                    <a:solidFill>
                      <a:srgbClr val="272525"/>
                    </a:solidFill>
                    <a:latin typeface="Overpass Bold" pitchFamily="34" charset="0"/>
                    <a:ea typeface="Overpass Bold" pitchFamily="34" charset="-122"/>
                    <a:cs typeface="Overpass Bold" pitchFamily="34" charset="-120"/>
                  </a:rPr>
                  <a:t>15%</a:t>
                </a:r>
                <a:r>
                  <a:rPr lang="ar-SA" altLang="en-US" sz="1100" dirty="0">
                    <a:solidFill>
                      <a:srgbClr val="272525"/>
                    </a:solidFill>
                    <a:latin typeface="Arial" pitchFamily="34" charset="0"/>
                    <a:ea typeface="Arial" pitchFamily="34" charset="-122"/>
                    <a:cs typeface="Arial" pitchFamily="34" charset="-120"/>
                  </a:rPr>
                  <a:t> إلى 109.1 مليون ريال</a:t>
                </a:r>
                <a:endParaRPr lang="ar-SA" sz="1100" dirty="0"/>
              </a:p>
            </p:txBody>
          </p:sp>
        </p:grpSp>
        <p:sp>
          <p:nvSpPr>
            <p:cNvPr id="35" name="Shape 28"/>
            <p:cNvSpPr/>
            <p:nvPr/>
          </p:nvSpPr>
          <p:spPr>
            <a:xfrm>
              <a:off x="661475" y="5580162"/>
              <a:ext cx="6296860" cy="12700"/>
            </a:xfrm>
            <a:prstGeom prst="roundRect">
              <a:avLst>
                <a:gd name="adj" fmla="val 49999"/>
              </a:avLst>
            </a:prstGeom>
            <a:solidFill>
              <a:srgbClr val="D8D4D4"/>
            </a:solidFill>
            <a:ln/>
          </p:spPr>
          <p:txBody>
            <a:bodyPr/>
            <a:lstStyle/>
            <a:p>
              <a:endParaRPr lang="en-US"/>
            </a:p>
          </p:txBody>
        </p:sp>
      </p:grpSp>
      <p:grpSp>
        <p:nvGrpSpPr>
          <p:cNvPr id="64" name="Group 63">
            <a:extLst>
              <a:ext uri="{FF2B5EF4-FFF2-40B4-BE49-F238E27FC236}">
                <a16:creationId xmlns:a16="http://schemas.microsoft.com/office/drawing/2014/main" id="{317AA266-8D8C-0495-8663-39C45CCDAA6C}"/>
              </a:ext>
            </a:extLst>
          </p:cNvPr>
          <p:cNvGrpSpPr/>
          <p:nvPr/>
        </p:nvGrpSpPr>
        <p:grpSpPr>
          <a:xfrm>
            <a:off x="661475" y="5441156"/>
            <a:ext cx="6296860" cy="890191"/>
            <a:chOff x="661475" y="5441156"/>
            <a:chExt cx="6296860" cy="890191"/>
          </a:xfrm>
        </p:grpSpPr>
        <p:sp>
          <p:nvSpPr>
            <p:cNvPr id="34" name="Shape 27"/>
            <p:cNvSpPr/>
            <p:nvPr/>
          </p:nvSpPr>
          <p:spPr>
            <a:xfrm>
              <a:off x="661475" y="5580162"/>
              <a:ext cx="6296860" cy="751185"/>
            </a:xfrm>
            <a:custGeom>
              <a:avLst/>
              <a:gdLst/>
              <a:ahLst/>
              <a:cxnLst/>
              <a:rect l="l" t="t" r="r" b="b"/>
              <a:pathLst>
                <a:path w="6296860" h="751185">
                  <a:moveTo>
                    <a:pt x="0" y="0"/>
                  </a:moveTo>
                  <a:lnTo>
                    <a:pt x="6296860" y="0"/>
                  </a:lnTo>
                  <a:lnTo>
                    <a:pt x="6296860" y="663965"/>
                  </a:lnTo>
                  <a:arcTo wR="87218" hR="87220" stAng="0" swAng="5400000"/>
                  <a:lnTo>
                    <a:pt x="87218" y="751185"/>
                  </a:lnTo>
                  <a:arcTo wR="87218" hR="87220" stAng="5400000" swAng="5400000"/>
                  <a:lnTo>
                    <a:pt x="0" y="0"/>
                  </a:lnTo>
                  <a:close/>
                </a:path>
              </a:pathLst>
            </a:custGeom>
            <a:solidFill>
              <a:srgbClr val="F2F2F2"/>
            </a:solidFill>
            <a:ln/>
          </p:spPr>
          <p:txBody>
            <a:bodyPr/>
            <a:lstStyle/>
            <a:p>
              <a:endParaRPr lang="en-US"/>
            </a:p>
          </p:txBody>
        </p:sp>
        <p:grpSp>
          <p:nvGrpSpPr>
            <p:cNvPr id="57" name="Group 56">
              <a:extLst>
                <a:ext uri="{FF2B5EF4-FFF2-40B4-BE49-F238E27FC236}">
                  <a16:creationId xmlns:a16="http://schemas.microsoft.com/office/drawing/2014/main" id="{7799A792-86BB-338E-89CD-99D6B7C4B977}"/>
                </a:ext>
              </a:extLst>
            </p:cNvPr>
            <p:cNvGrpSpPr/>
            <p:nvPr/>
          </p:nvGrpSpPr>
          <p:grpSpPr>
            <a:xfrm>
              <a:off x="743229" y="5441156"/>
              <a:ext cx="6133351" cy="808435"/>
              <a:chOff x="743229" y="5441156"/>
              <a:chExt cx="6133351" cy="808435"/>
            </a:xfrm>
          </p:grpSpPr>
          <p:grpSp>
            <p:nvGrpSpPr>
              <p:cNvPr id="51" name="Group 50">
                <a:extLst>
                  <a:ext uri="{FF2B5EF4-FFF2-40B4-BE49-F238E27FC236}">
                    <a16:creationId xmlns:a16="http://schemas.microsoft.com/office/drawing/2014/main" id="{55029D89-C080-F2A9-9557-CB3B9B848C14}"/>
                  </a:ext>
                </a:extLst>
              </p:cNvPr>
              <p:cNvGrpSpPr/>
              <p:nvPr/>
            </p:nvGrpSpPr>
            <p:grpSpPr>
              <a:xfrm>
                <a:off x="3664454" y="5441156"/>
                <a:ext cx="290704" cy="290711"/>
                <a:chOff x="3664454" y="5441156"/>
                <a:chExt cx="290704" cy="290711"/>
              </a:xfrm>
            </p:grpSpPr>
            <p:sp>
              <p:nvSpPr>
                <p:cNvPr id="36" name="Shape 29"/>
                <p:cNvSpPr/>
                <p:nvPr/>
              </p:nvSpPr>
              <p:spPr>
                <a:xfrm>
                  <a:off x="3664454" y="5441156"/>
                  <a:ext cx="290704" cy="290711"/>
                </a:xfrm>
                <a:prstGeom prst="roundRect">
                  <a:avLst>
                    <a:gd name="adj" fmla="val 36003"/>
                  </a:avLst>
                </a:prstGeom>
                <a:solidFill>
                  <a:srgbClr val="F2F2F2">
                    <a:alpha val="95000"/>
                  </a:srgbClr>
                </a:solidFill>
                <a:ln w="12700">
                  <a:solidFill>
                    <a:srgbClr val="D8D4D4"/>
                  </a:solidFill>
                  <a:prstDash val="solid"/>
                </a:ln>
                <a:effectLst>
                  <a:outerShdw blurRad="173990" dist="127" dir="16200000" algn="bl" rotWithShape="0">
                    <a:srgbClr val="333333">
                      <a:alpha val="10000"/>
                    </a:srgbClr>
                  </a:outerShdw>
                </a:effectLst>
              </p:spPr>
              <p:txBody>
                <a:bodyPr/>
                <a:lstStyle/>
                <a:p>
                  <a:endParaRPr lang="en-US"/>
                </a:p>
              </p:txBody>
            </p:sp>
            <p:pic>
              <p:nvPicPr>
                <p:cNvPr id="3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37179" y="5513784"/>
                  <a:ext cx="145352" cy="145355"/>
                </a:xfrm>
                <a:prstGeom prst="rect">
                  <a:avLst/>
                </a:prstGeom>
              </p:spPr>
            </p:pic>
          </p:grpSp>
          <p:sp>
            <p:nvSpPr>
              <p:cNvPr id="38" name="Text 30"/>
              <p:cNvSpPr/>
              <p:nvPr/>
            </p:nvSpPr>
            <p:spPr>
              <a:xfrm>
                <a:off x="743229" y="5784552"/>
                <a:ext cx="6133351"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66B178"/>
                    </a:solidFill>
                    <a:latin typeface="Arial" pitchFamily="34" charset="0"/>
                    <a:ea typeface="Arial" pitchFamily="34" charset="-122"/>
                    <a:cs typeface="Arial" pitchFamily="34" charset="-120"/>
                  </a:rPr>
                  <a:t>عقود وشراكات جديدة</a:t>
                </a:r>
                <a:endParaRPr lang="ar-SA" sz="1350" dirty="0"/>
              </a:p>
            </p:txBody>
          </p:sp>
          <p:sp>
            <p:nvSpPr>
              <p:cNvPr id="39" name="Text 31"/>
              <p:cNvSpPr/>
              <p:nvPr/>
            </p:nvSpPr>
            <p:spPr>
              <a:xfrm>
                <a:off x="743229" y="6051550"/>
                <a:ext cx="6133351" cy="198041"/>
              </a:xfrm>
              <a:prstGeom prst="rect">
                <a:avLst/>
              </a:prstGeom>
              <a:noFill/>
              <a:ln/>
            </p:spPr>
            <p:txBody>
              <a:bodyPr wrap="none" lIns="0" tIns="0" rIns="0" bIns="0" rtlCol="0" anchor="t"/>
              <a:lstStyle/>
              <a:p>
                <a:pPr marL="0" indent="0" algn="ctr" rtl="1">
                  <a:lnSpc>
                    <a:spcPct val="114000"/>
                  </a:lnSpc>
                  <a:buNone/>
                </a:pPr>
                <a:r>
                  <a:rPr lang="ar-SA" altLang="en-US" sz="1100" dirty="0">
                    <a:solidFill>
                      <a:srgbClr val="272525"/>
                    </a:solidFill>
                    <a:latin typeface="Arial" pitchFamily="34" charset="0"/>
                    <a:ea typeface="Arial" pitchFamily="34" charset="-122"/>
                    <a:cs typeface="Arial" pitchFamily="34" charset="-120"/>
                  </a:rPr>
                  <a:t>توقيع شراكات استراتيجية مع كبار العملاءوالموردين</a:t>
                </a:r>
                <a:endParaRPr lang="ar-SA" sz="11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12F41-318B-D877-2643-328F0D310FAC}"/>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1964CB65-8712-BB40-279B-BD47C6E8C539}"/>
              </a:ext>
            </a:extLst>
          </p:cNvPr>
          <p:cNvPicPr>
            <a:picLocks noChangeAspect="1"/>
          </p:cNvPicPr>
          <p:nvPr/>
        </p:nvPicPr>
        <p:blipFill>
          <a:blip r:embed="rId3"/>
          <a:stretch>
            <a:fillRect/>
          </a:stretch>
        </p:blipFill>
        <p:spPr>
          <a:xfrm>
            <a:off x="0" y="0"/>
            <a:ext cx="12191695" cy="1776611"/>
          </a:xfrm>
          <a:prstGeom prst="rect">
            <a:avLst/>
          </a:prstGeom>
        </p:spPr>
      </p:pic>
      <p:sp>
        <p:nvSpPr>
          <p:cNvPr id="3" name="Text 0">
            <a:extLst>
              <a:ext uri="{FF2B5EF4-FFF2-40B4-BE49-F238E27FC236}">
                <a16:creationId xmlns:a16="http://schemas.microsoft.com/office/drawing/2014/main" id="{3C998E2F-839D-5E55-16BC-F723DAB499A2}"/>
              </a:ext>
            </a:extLst>
          </p:cNvPr>
          <p:cNvSpPr/>
          <p:nvPr/>
        </p:nvSpPr>
        <p:spPr>
          <a:xfrm>
            <a:off x="661475" y="2118717"/>
            <a:ext cx="10868745" cy="3230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000000"/>
                </a:solidFill>
                <a:latin typeface="Arial" pitchFamily="34" charset="0"/>
                <a:ea typeface="Arial" pitchFamily="34" charset="-122"/>
                <a:cs typeface="Arial" pitchFamily="34" charset="-120"/>
              </a:rPr>
              <a:t>الأداء المالي للنصف الأول 2026 مقارنة بالنصف الأول 2025</a:t>
            </a:r>
            <a:endParaRPr lang="ar-SA" sz="2000" dirty="0"/>
          </a:p>
        </p:txBody>
      </p:sp>
      <p:sp>
        <p:nvSpPr>
          <p:cNvPr id="4" name="Shape 1">
            <a:extLst>
              <a:ext uri="{FF2B5EF4-FFF2-40B4-BE49-F238E27FC236}">
                <a16:creationId xmlns:a16="http://schemas.microsoft.com/office/drawing/2014/main" id="{8760CCC3-535B-56B8-8373-FEAEBD38FC31}"/>
              </a:ext>
            </a:extLst>
          </p:cNvPr>
          <p:cNvSpPr/>
          <p:nvPr/>
        </p:nvSpPr>
        <p:spPr>
          <a:xfrm>
            <a:off x="661475" y="2625427"/>
            <a:ext cx="10868745" cy="19050"/>
          </a:xfrm>
          <a:prstGeom prst="roundRect">
            <a:avLst>
              <a:gd name="adj" fmla="val 49999"/>
            </a:avLst>
          </a:prstGeom>
          <a:solidFill>
            <a:srgbClr val="272525">
              <a:alpha val="50000"/>
            </a:srgbClr>
          </a:solidFill>
          <a:ln/>
        </p:spPr>
        <p:txBody>
          <a:bodyPr/>
          <a:lstStyle/>
          <a:p>
            <a:endParaRPr lang="en-US"/>
          </a:p>
        </p:txBody>
      </p:sp>
      <p:pic>
        <p:nvPicPr>
          <p:cNvPr id="21" name="Picture 20">
            <a:extLst>
              <a:ext uri="{FF2B5EF4-FFF2-40B4-BE49-F238E27FC236}">
                <a16:creationId xmlns:a16="http://schemas.microsoft.com/office/drawing/2014/main" id="{6C8C8D50-C492-5B61-E3CB-16132841A518}"/>
              </a:ext>
            </a:extLst>
          </p:cNvPr>
          <p:cNvPicPr>
            <a:picLocks noChangeAspect="1"/>
          </p:cNvPicPr>
          <p:nvPr/>
        </p:nvPicPr>
        <p:blipFill>
          <a:blip r:embed="rId4"/>
          <a:stretch>
            <a:fillRect/>
          </a:stretch>
        </p:blipFill>
        <p:spPr>
          <a:xfrm>
            <a:off x="8536153" y="2954992"/>
            <a:ext cx="2391109" cy="3315163"/>
          </a:xfrm>
          <a:prstGeom prst="rect">
            <a:avLst/>
          </a:prstGeom>
        </p:spPr>
      </p:pic>
      <p:pic>
        <p:nvPicPr>
          <p:cNvPr id="23" name="Picture 22">
            <a:extLst>
              <a:ext uri="{FF2B5EF4-FFF2-40B4-BE49-F238E27FC236}">
                <a16:creationId xmlns:a16="http://schemas.microsoft.com/office/drawing/2014/main" id="{21D19EFF-CDFD-EF1A-5400-C7812DAB37D7}"/>
              </a:ext>
            </a:extLst>
          </p:cNvPr>
          <p:cNvPicPr>
            <a:picLocks noChangeAspect="1"/>
          </p:cNvPicPr>
          <p:nvPr/>
        </p:nvPicPr>
        <p:blipFill>
          <a:blip r:embed="rId5"/>
          <a:stretch>
            <a:fillRect/>
          </a:stretch>
        </p:blipFill>
        <p:spPr>
          <a:xfrm>
            <a:off x="5000319" y="2893070"/>
            <a:ext cx="2191056" cy="3439005"/>
          </a:xfrm>
          <a:prstGeom prst="rect">
            <a:avLst/>
          </a:prstGeom>
        </p:spPr>
      </p:pic>
      <p:pic>
        <p:nvPicPr>
          <p:cNvPr id="25" name="Picture 24">
            <a:extLst>
              <a:ext uri="{FF2B5EF4-FFF2-40B4-BE49-F238E27FC236}">
                <a16:creationId xmlns:a16="http://schemas.microsoft.com/office/drawing/2014/main" id="{564F533C-9C36-2101-5B9C-03476725DAB9}"/>
              </a:ext>
            </a:extLst>
          </p:cNvPr>
          <p:cNvPicPr>
            <a:picLocks noChangeAspect="1"/>
          </p:cNvPicPr>
          <p:nvPr/>
        </p:nvPicPr>
        <p:blipFill>
          <a:blip r:embed="rId6"/>
          <a:stretch>
            <a:fillRect/>
          </a:stretch>
        </p:blipFill>
        <p:spPr>
          <a:xfrm>
            <a:off x="1264738" y="2893070"/>
            <a:ext cx="2295845" cy="3334215"/>
          </a:xfrm>
          <a:prstGeom prst="rect">
            <a:avLst/>
          </a:prstGeom>
        </p:spPr>
      </p:pic>
    </p:spTree>
    <p:extLst>
      <p:ext uri="{BB962C8B-B14F-4D97-AF65-F5344CB8AC3E}">
        <p14:creationId xmlns:p14="http://schemas.microsoft.com/office/powerpoint/2010/main" val="356720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62621" y="0"/>
            <a:ext cx="5029074" cy="6858000"/>
          </a:xfrm>
          <a:prstGeom prst="rect">
            <a:avLst/>
          </a:prstGeom>
        </p:spPr>
      </p:pic>
      <p:sp>
        <p:nvSpPr>
          <p:cNvPr id="3" name="Text 0"/>
          <p:cNvSpPr/>
          <p:nvPr/>
        </p:nvSpPr>
        <p:spPr>
          <a:xfrm>
            <a:off x="661475" y="465931"/>
            <a:ext cx="6296860" cy="403820"/>
          </a:xfrm>
          <a:prstGeom prst="rect">
            <a:avLst/>
          </a:prstGeom>
          <a:noFill/>
          <a:ln/>
        </p:spPr>
        <p:txBody>
          <a:bodyPr wrap="none" lIns="0" tIns="0" rIns="0" bIns="0" rtlCol="0" anchor="t"/>
          <a:lstStyle/>
          <a:p>
            <a:pPr marL="0" indent="0" algn="r" rtl="1">
              <a:lnSpc>
                <a:spcPct val="104000"/>
              </a:lnSpc>
              <a:buNone/>
            </a:pPr>
            <a:r>
              <a:rPr lang="ar-SA" altLang="en-US" sz="2500" b="1" dirty="0">
                <a:solidFill>
                  <a:srgbClr val="000000"/>
                </a:solidFill>
                <a:latin typeface="Arial" pitchFamily="34" charset="0"/>
                <a:ea typeface="Arial" pitchFamily="34" charset="-122"/>
                <a:cs typeface="Arial" pitchFamily="34" charset="-120"/>
              </a:rPr>
              <a:t>قطاعات الأعمال</a:t>
            </a:r>
            <a:endParaRPr lang="ar-SA" sz="2500" dirty="0"/>
          </a:p>
        </p:txBody>
      </p:sp>
      <p:sp>
        <p:nvSpPr>
          <p:cNvPr id="4" name="Text 1"/>
          <p:cNvSpPr/>
          <p:nvPr/>
        </p:nvSpPr>
        <p:spPr>
          <a:xfrm>
            <a:off x="661475" y="910034"/>
            <a:ext cx="6296860" cy="323056"/>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000000"/>
                </a:solidFill>
                <a:latin typeface="Arial" pitchFamily="34" charset="0"/>
                <a:ea typeface="Arial" pitchFamily="34" charset="-122"/>
                <a:cs typeface="Arial" pitchFamily="34" charset="-120"/>
              </a:rPr>
              <a:t>توزيع إيرادات النصف الأول 2026 حسب القطاع</a:t>
            </a:r>
            <a:endParaRPr lang="ar-SA" sz="2000" dirty="0"/>
          </a:p>
        </p:txBody>
      </p:sp>
      <p:pic>
        <p:nvPicPr>
          <p:cNvPr id="5" name="Image 1" descr="preencoded.png"/>
          <p:cNvPicPr>
            <a:picLocks noChangeAspect="1"/>
          </p:cNvPicPr>
          <p:nvPr/>
        </p:nvPicPr>
        <p:blipFill>
          <a:blip r:embed="rId4"/>
          <a:stretch>
            <a:fillRect/>
          </a:stretch>
        </p:blipFill>
        <p:spPr>
          <a:xfrm>
            <a:off x="661475" y="1384498"/>
            <a:ext cx="4779248" cy="3481983"/>
          </a:xfrm>
          <a:prstGeom prst="rect">
            <a:avLst/>
          </a:prstGeom>
        </p:spPr>
      </p:pic>
      <p:grpSp>
        <p:nvGrpSpPr>
          <p:cNvPr id="16" name="Group 15">
            <a:extLst>
              <a:ext uri="{FF2B5EF4-FFF2-40B4-BE49-F238E27FC236}">
                <a16:creationId xmlns:a16="http://schemas.microsoft.com/office/drawing/2014/main" id="{4F207C87-654C-2372-424C-0B7DB7B76896}"/>
              </a:ext>
            </a:extLst>
          </p:cNvPr>
          <p:cNvGrpSpPr/>
          <p:nvPr/>
        </p:nvGrpSpPr>
        <p:grpSpPr>
          <a:xfrm>
            <a:off x="4926683" y="4979988"/>
            <a:ext cx="2031652" cy="1151334"/>
            <a:chOff x="4926683" y="4979988"/>
            <a:chExt cx="2031652" cy="1151334"/>
          </a:xfrm>
        </p:grpSpPr>
        <p:sp>
          <p:nvSpPr>
            <p:cNvPr id="6" name="Shape 2"/>
            <p:cNvSpPr/>
            <p:nvPr/>
          </p:nvSpPr>
          <p:spPr>
            <a:xfrm>
              <a:off x="4926683" y="4979988"/>
              <a:ext cx="2031652" cy="1151334"/>
            </a:xfrm>
            <a:prstGeom prst="roundRect">
              <a:avLst>
                <a:gd name="adj" fmla="val 10100"/>
              </a:avLst>
            </a:prstGeom>
            <a:solidFill>
              <a:srgbClr val="F2F2F2"/>
            </a:solidFill>
            <a:ln/>
            <a:effectLst>
              <a:outerShdw blurRad="193040" dist="127" dir="16200000" algn="bl" rotWithShape="0">
                <a:srgbClr val="333333">
                  <a:alpha val="10000"/>
                </a:srgbClr>
              </a:outerShdw>
            </a:effectLst>
          </p:spPr>
          <p:txBody>
            <a:bodyPr/>
            <a:lstStyle/>
            <a:p>
              <a:endParaRPr lang="en-US"/>
            </a:p>
          </p:txBody>
        </p:sp>
        <p:sp>
          <p:nvSpPr>
            <p:cNvPr id="7" name="Text 3"/>
            <p:cNvSpPr/>
            <p:nvPr/>
          </p:nvSpPr>
          <p:spPr>
            <a:xfrm>
              <a:off x="5055863" y="5109170"/>
              <a:ext cx="1773292" cy="403820"/>
            </a:xfrm>
            <a:prstGeom prst="rect">
              <a:avLst/>
            </a:prstGeom>
            <a:noFill/>
            <a:ln/>
          </p:spPr>
          <p:txBody>
            <a:bodyPr wrap="square" lIns="0" tIns="0" rIns="0" bIns="0" rtlCol="0" anchor="t">
              <a:normAutofit/>
            </a:bodyPr>
            <a:lstStyle/>
            <a:p>
              <a:pPr marL="0" indent="0" algn="ctr" rtl="1">
                <a:lnSpc>
                  <a:spcPct val="104000"/>
                </a:lnSpc>
                <a:buNone/>
              </a:pPr>
              <a:r>
                <a:rPr lang="ar-SA" altLang="en-US" sz="1250" b="1" dirty="0">
                  <a:solidFill>
                    <a:srgbClr val="539282"/>
                  </a:solidFill>
                  <a:latin typeface="Overpass Bold" pitchFamily="34" charset="0"/>
                  <a:ea typeface="Overpass Bold" pitchFamily="34" charset="-122"/>
                  <a:cs typeface="Overpass Bold" pitchFamily="34" charset="-120"/>
                </a:rPr>
                <a:t>85.9%</a:t>
              </a:r>
              <a:endParaRPr lang="en-US" altLang="en-US" sz="1250" b="1" dirty="0">
                <a:solidFill>
                  <a:srgbClr val="539282"/>
                </a:solidFill>
                <a:latin typeface="Overpass Bold" pitchFamily="34" charset="0"/>
                <a:ea typeface="Overpass Bold" pitchFamily="34" charset="-122"/>
                <a:cs typeface="Overpass Bold" pitchFamily="34" charset="-120"/>
              </a:endParaRPr>
            </a:p>
            <a:p>
              <a:pPr marL="0" indent="0" algn="ctr" rtl="1">
                <a:lnSpc>
                  <a:spcPct val="104000"/>
                </a:lnSpc>
                <a:buNone/>
              </a:pPr>
              <a:r>
                <a:rPr lang="ar-SA" altLang="en-US" sz="1250" b="1" dirty="0">
                  <a:solidFill>
                    <a:srgbClr val="539282"/>
                  </a:solidFill>
                  <a:latin typeface="Overpass Bold" pitchFamily="34" charset="0"/>
                  <a:ea typeface="Overpass Bold" pitchFamily="34" charset="-122"/>
                  <a:cs typeface="Overpass Bold" pitchFamily="34" charset="-120"/>
                </a:rPr>
                <a:t> </a:t>
              </a:r>
              <a:r>
                <a:rPr lang="ar-SA" altLang="en-US" sz="1250" b="1" dirty="0">
                  <a:solidFill>
                    <a:srgbClr val="539282"/>
                  </a:solidFill>
                  <a:latin typeface="Arial" pitchFamily="34" charset="0"/>
                  <a:ea typeface="Arial" pitchFamily="34" charset="-122"/>
                  <a:cs typeface="Arial" pitchFamily="34" charset="-120"/>
                </a:rPr>
                <a:t>الاتصالات وتقنية المعلومات </a:t>
              </a:r>
              <a:endParaRPr lang="ar-SA" sz="1250" dirty="0"/>
            </a:p>
          </p:txBody>
        </p:sp>
        <p:sp>
          <p:nvSpPr>
            <p:cNvPr id="8" name="Text 4"/>
            <p:cNvSpPr/>
            <p:nvPr/>
          </p:nvSpPr>
          <p:spPr>
            <a:xfrm>
              <a:off x="5055863" y="5667176"/>
              <a:ext cx="1773292" cy="428625"/>
            </a:xfrm>
            <a:prstGeom prst="rect">
              <a:avLst/>
            </a:prstGeom>
            <a:noFill/>
            <a:ln/>
          </p:spPr>
          <p:txBody>
            <a:bodyPr wrap="square" lIns="0" tIns="0" rIns="0" bIns="0" rtlCol="0" anchor="t"/>
            <a:lstStyle/>
            <a:p>
              <a:pPr marL="0" indent="0" algn="ctr" rtl="1">
                <a:lnSpc>
                  <a:spcPct val="119000"/>
                </a:lnSpc>
                <a:spcAft>
                  <a:spcPts val="450"/>
                </a:spcAft>
                <a:buNone/>
              </a:pPr>
              <a:r>
                <a:rPr lang="ar-SA" altLang="en-US" sz="1000" b="1" dirty="0">
                  <a:solidFill>
                    <a:srgbClr val="272525"/>
                  </a:solidFill>
                  <a:latin typeface="Arial" pitchFamily="34" charset="0"/>
                  <a:ea typeface="Arial" pitchFamily="34" charset="-122"/>
                  <a:cs typeface="Arial" pitchFamily="34" charset="-120"/>
                </a:rPr>
                <a:t>154.97 مليون ريال</a:t>
              </a:r>
              <a:endParaRPr lang="ar-SA" sz="1000" dirty="0"/>
            </a:p>
          </p:txBody>
        </p:sp>
      </p:grpSp>
      <p:grpSp>
        <p:nvGrpSpPr>
          <p:cNvPr id="17" name="Group 16">
            <a:extLst>
              <a:ext uri="{FF2B5EF4-FFF2-40B4-BE49-F238E27FC236}">
                <a16:creationId xmlns:a16="http://schemas.microsoft.com/office/drawing/2014/main" id="{D9F3D96F-B434-0FE7-E7C7-042C4113A81F}"/>
              </a:ext>
            </a:extLst>
          </p:cNvPr>
          <p:cNvGrpSpPr/>
          <p:nvPr/>
        </p:nvGrpSpPr>
        <p:grpSpPr>
          <a:xfrm>
            <a:off x="2794129" y="4979988"/>
            <a:ext cx="2031652" cy="1151334"/>
            <a:chOff x="2794129" y="4979988"/>
            <a:chExt cx="2031652" cy="1151334"/>
          </a:xfrm>
        </p:grpSpPr>
        <p:sp>
          <p:nvSpPr>
            <p:cNvPr id="9" name="Shape 5"/>
            <p:cNvSpPr/>
            <p:nvPr/>
          </p:nvSpPr>
          <p:spPr>
            <a:xfrm>
              <a:off x="2794129" y="4979988"/>
              <a:ext cx="2031652" cy="1151334"/>
            </a:xfrm>
            <a:prstGeom prst="roundRect">
              <a:avLst>
                <a:gd name="adj" fmla="val 10100"/>
              </a:avLst>
            </a:prstGeom>
            <a:solidFill>
              <a:srgbClr val="F2F2F2"/>
            </a:solidFill>
            <a:ln/>
            <a:effectLst>
              <a:outerShdw blurRad="193040" dist="127" dir="16200000" algn="bl" rotWithShape="0">
                <a:srgbClr val="333333">
                  <a:alpha val="10000"/>
                </a:srgbClr>
              </a:outerShdw>
            </a:effectLst>
          </p:spPr>
          <p:txBody>
            <a:bodyPr/>
            <a:lstStyle/>
            <a:p>
              <a:endParaRPr lang="en-US"/>
            </a:p>
          </p:txBody>
        </p:sp>
        <p:sp>
          <p:nvSpPr>
            <p:cNvPr id="10" name="Text 6"/>
            <p:cNvSpPr/>
            <p:nvPr/>
          </p:nvSpPr>
          <p:spPr>
            <a:xfrm>
              <a:off x="2923308" y="5100290"/>
              <a:ext cx="1773292" cy="201910"/>
            </a:xfrm>
            <a:prstGeom prst="rect">
              <a:avLst/>
            </a:prstGeom>
            <a:noFill/>
            <a:ln/>
          </p:spPr>
          <p:txBody>
            <a:bodyPr wrap="none" lIns="0" tIns="0" rIns="0" bIns="0" rtlCol="0" anchor="t"/>
            <a:lstStyle/>
            <a:p>
              <a:pPr marL="0" indent="0" algn="ctr" rtl="1">
                <a:lnSpc>
                  <a:spcPct val="104000"/>
                </a:lnSpc>
                <a:buNone/>
              </a:pPr>
              <a:r>
                <a:rPr lang="ar-SA" altLang="en-US" sz="1250" b="1" dirty="0">
                  <a:solidFill>
                    <a:srgbClr val="276893"/>
                  </a:solidFill>
                  <a:latin typeface="Arial" pitchFamily="34" charset="0"/>
                  <a:ea typeface="Arial" pitchFamily="34" charset="-122"/>
                  <a:cs typeface="Arial" pitchFamily="34" charset="-120"/>
                </a:rPr>
                <a:t>11.8%</a:t>
              </a:r>
            </a:p>
            <a:p>
              <a:pPr marL="0" indent="0" algn="ctr" rtl="1">
                <a:lnSpc>
                  <a:spcPct val="104000"/>
                </a:lnSpc>
                <a:buNone/>
              </a:pPr>
              <a:r>
                <a:rPr lang="ar-SA" altLang="en-US" sz="1250" b="1" dirty="0">
                  <a:solidFill>
                    <a:srgbClr val="276893"/>
                  </a:solidFill>
                  <a:latin typeface="Arial" pitchFamily="34" charset="0"/>
                  <a:ea typeface="Arial" pitchFamily="34" charset="-122"/>
                  <a:cs typeface="Arial" pitchFamily="34" charset="-120"/>
                </a:rPr>
                <a:t>الأنشاء والتطوير </a:t>
              </a:r>
              <a:endParaRPr lang="ar-SA" sz="1250" dirty="0"/>
            </a:p>
          </p:txBody>
        </p:sp>
        <p:sp>
          <p:nvSpPr>
            <p:cNvPr id="11" name="Text 7"/>
            <p:cNvSpPr/>
            <p:nvPr/>
          </p:nvSpPr>
          <p:spPr>
            <a:xfrm>
              <a:off x="2949105" y="5667176"/>
              <a:ext cx="1773292" cy="428625"/>
            </a:xfrm>
            <a:prstGeom prst="rect">
              <a:avLst/>
            </a:prstGeom>
            <a:noFill/>
            <a:ln/>
          </p:spPr>
          <p:txBody>
            <a:bodyPr wrap="square" lIns="0" tIns="0" rIns="0" bIns="0" rtlCol="0" anchor="t"/>
            <a:lstStyle/>
            <a:p>
              <a:pPr marL="0" indent="0" algn="ctr" rtl="1">
                <a:lnSpc>
                  <a:spcPct val="119000"/>
                </a:lnSpc>
                <a:spcAft>
                  <a:spcPts val="450"/>
                </a:spcAft>
                <a:buNone/>
              </a:pPr>
              <a:r>
                <a:rPr lang="ar-SA" altLang="en-US" sz="1000" b="1" dirty="0">
                  <a:solidFill>
                    <a:srgbClr val="272525"/>
                  </a:solidFill>
                  <a:latin typeface="Arial" pitchFamily="34" charset="0"/>
                  <a:ea typeface="Arial" pitchFamily="34" charset="-122"/>
                  <a:cs typeface="Arial" pitchFamily="34" charset="-120"/>
                </a:rPr>
                <a:t>21.28 مليون ريال</a:t>
              </a:r>
              <a:endParaRPr lang="ar-SA" sz="1000" dirty="0"/>
            </a:p>
          </p:txBody>
        </p:sp>
      </p:grpSp>
      <p:grpSp>
        <p:nvGrpSpPr>
          <p:cNvPr id="19" name="Group 18">
            <a:extLst>
              <a:ext uri="{FF2B5EF4-FFF2-40B4-BE49-F238E27FC236}">
                <a16:creationId xmlns:a16="http://schemas.microsoft.com/office/drawing/2014/main" id="{DEFBDA6F-9FC5-A9DB-FEC5-09FBABFEEAB0}"/>
              </a:ext>
            </a:extLst>
          </p:cNvPr>
          <p:cNvGrpSpPr/>
          <p:nvPr/>
        </p:nvGrpSpPr>
        <p:grpSpPr>
          <a:xfrm>
            <a:off x="661475" y="4979988"/>
            <a:ext cx="2031751" cy="1151334"/>
            <a:chOff x="661475" y="4979988"/>
            <a:chExt cx="2031751" cy="1151334"/>
          </a:xfrm>
        </p:grpSpPr>
        <p:sp>
          <p:nvSpPr>
            <p:cNvPr id="12" name="Shape 8"/>
            <p:cNvSpPr/>
            <p:nvPr/>
          </p:nvSpPr>
          <p:spPr>
            <a:xfrm>
              <a:off x="661475" y="4979988"/>
              <a:ext cx="2031751" cy="1151334"/>
            </a:xfrm>
            <a:prstGeom prst="roundRect">
              <a:avLst>
                <a:gd name="adj" fmla="val 10100"/>
              </a:avLst>
            </a:prstGeom>
            <a:solidFill>
              <a:srgbClr val="F2F2F2"/>
            </a:solidFill>
            <a:ln/>
            <a:effectLst>
              <a:outerShdw blurRad="193040" dist="127" dir="16200000" algn="bl" rotWithShape="0">
                <a:srgbClr val="333333">
                  <a:alpha val="10000"/>
                </a:srgbClr>
              </a:outerShdw>
            </a:effectLst>
          </p:spPr>
          <p:txBody>
            <a:bodyPr/>
            <a:lstStyle/>
            <a:p>
              <a:endParaRPr lang="en-US"/>
            </a:p>
          </p:txBody>
        </p:sp>
        <p:sp>
          <p:nvSpPr>
            <p:cNvPr id="13" name="Text 9"/>
            <p:cNvSpPr/>
            <p:nvPr/>
          </p:nvSpPr>
          <p:spPr>
            <a:xfrm>
              <a:off x="790654" y="5121672"/>
              <a:ext cx="1773392" cy="201910"/>
            </a:xfrm>
            <a:prstGeom prst="rect">
              <a:avLst/>
            </a:prstGeom>
            <a:noFill/>
            <a:ln/>
          </p:spPr>
          <p:txBody>
            <a:bodyPr wrap="none" lIns="0" tIns="0" rIns="0" bIns="0" rtlCol="0" anchor="t"/>
            <a:lstStyle/>
            <a:p>
              <a:pPr marL="0" indent="0" algn="ctr" rtl="1">
                <a:lnSpc>
                  <a:spcPct val="104000"/>
                </a:lnSpc>
                <a:buNone/>
              </a:pPr>
              <a:r>
                <a:rPr lang="ar-SA" altLang="en-US" sz="1250" b="1" dirty="0">
                  <a:solidFill>
                    <a:srgbClr val="F3A514"/>
                  </a:solidFill>
                  <a:latin typeface="Arial" pitchFamily="34" charset="0"/>
                  <a:ea typeface="Arial" pitchFamily="34" charset="-122"/>
                  <a:cs typeface="Arial" pitchFamily="34" charset="-120"/>
                </a:rPr>
                <a:t>2.3%</a:t>
              </a:r>
            </a:p>
            <a:p>
              <a:pPr marL="0" indent="0" algn="ctr" rtl="1">
                <a:lnSpc>
                  <a:spcPct val="104000"/>
                </a:lnSpc>
                <a:buNone/>
              </a:pPr>
              <a:r>
                <a:rPr lang="ar-SA" altLang="en-US" sz="1250" b="1" dirty="0">
                  <a:solidFill>
                    <a:srgbClr val="F3A514"/>
                  </a:solidFill>
                  <a:latin typeface="Arial" pitchFamily="34" charset="0"/>
                  <a:ea typeface="Arial" pitchFamily="34" charset="-122"/>
                  <a:cs typeface="Arial" pitchFamily="34" charset="-120"/>
                </a:rPr>
                <a:t> القطاع الصناعي </a:t>
              </a:r>
              <a:endParaRPr lang="ar-SA" sz="1250" dirty="0"/>
            </a:p>
          </p:txBody>
        </p:sp>
        <p:sp>
          <p:nvSpPr>
            <p:cNvPr id="14" name="Text 10"/>
            <p:cNvSpPr/>
            <p:nvPr/>
          </p:nvSpPr>
          <p:spPr>
            <a:xfrm>
              <a:off x="790654" y="5667176"/>
              <a:ext cx="1773392" cy="428625"/>
            </a:xfrm>
            <a:prstGeom prst="rect">
              <a:avLst/>
            </a:prstGeom>
            <a:noFill/>
            <a:ln/>
          </p:spPr>
          <p:txBody>
            <a:bodyPr wrap="square" lIns="0" tIns="0" rIns="0" bIns="0" rtlCol="0" anchor="t"/>
            <a:lstStyle/>
            <a:p>
              <a:pPr marL="0" indent="0" algn="ctr" rtl="1">
                <a:lnSpc>
                  <a:spcPct val="119000"/>
                </a:lnSpc>
                <a:spcAft>
                  <a:spcPts val="450"/>
                </a:spcAft>
                <a:buNone/>
              </a:pPr>
              <a:r>
                <a:rPr lang="ar-SA" altLang="en-US" sz="1000" b="1" dirty="0">
                  <a:solidFill>
                    <a:srgbClr val="272525"/>
                  </a:solidFill>
                  <a:latin typeface="Arial" pitchFamily="34" charset="0"/>
                  <a:ea typeface="Arial" pitchFamily="34" charset="-122"/>
                  <a:cs typeface="Arial" pitchFamily="34" charset="-120"/>
                </a:rPr>
                <a:t>4.10 مليون ريال</a:t>
              </a:r>
              <a:endParaRPr lang="ar-SA" sz="1000" dirty="0"/>
            </a:p>
          </p:txBody>
        </p:sp>
      </p:grpSp>
      <p:sp>
        <p:nvSpPr>
          <p:cNvPr id="15" name="Text 11"/>
          <p:cNvSpPr/>
          <p:nvPr/>
        </p:nvSpPr>
        <p:spPr>
          <a:xfrm>
            <a:off x="356682" y="6244828"/>
            <a:ext cx="6906444" cy="147241"/>
          </a:xfrm>
          <a:prstGeom prst="rect">
            <a:avLst/>
          </a:prstGeom>
          <a:noFill/>
          <a:ln/>
        </p:spPr>
        <p:txBody>
          <a:bodyPr wrap="none" lIns="0" tIns="0" rIns="0" bIns="0" rtlCol="0" anchor="t"/>
          <a:lstStyle/>
          <a:p>
            <a:pPr marL="0" indent="0" algn="ctr" rtl="1">
              <a:lnSpc>
                <a:spcPct val="119000"/>
              </a:lnSpc>
              <a:buNone/>
            </a:pPr>
            <a:r>
              <a:rPr lang="ar-SA" altLang="en-US" sz="800" b="1" dirty="0">
                <a:solidFill>
                  <a:srgbClr val="272525"/>
                </a:solidFill>
                <a:latin typeface="Arial" pitchFamily="34" charset="0"/>
                <a:ea typeface="Arial" pitchFamily="34" charset="-122"/>
                <a:cs typeface="Arial" pitchFamily="34" charset="-120"/>
              </a:rPr>
              <a:t>إجمالي إيرادات H1 2026: 180.34 مليون ريال</a:t>
            </a:r>
            <a:endParaRPr lang="ar-SA"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75" y="454819"/>
            <a:ext cx="10868745" cy="25846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000000"/>
                </a:solidFill>
                <a:latin typeface="Arial" pitchFamily="34" charset="0"/>
                <a:ea typeface="Arial" pitchFamily="34" charset="-122"/>
                <a:cs typeface="Arial" pitchFamily="34" charset="-120"/>
              </a:rPr>
              <a:t>مسار النمو: إنجاز 2021–2025م</a:t>
            </a:r>
            <a:endParaRPr lang="ar-SA" sz="1600" dirty="0"/>
          </a:p>
        </p:txBody>
      </p:sp>
      <p:grpSp>
        <p:nvGrpSpPr>
          <p:cNvPr id="15" name="Group 14">
            <a:extLst>
              <a:ext uri="{FF2B5EF4-FFF2-40B4-BE49-F238E27FC236}">
                <a16:creationId xmlns:a16="http://schemas.microsoft.com/office/drawing/2014/main" id="{95C898E6-5CFC-55E0-EE0C-58739632A637}"/>
              </a:ext>
            </a:extLst>
          </p:cNvPr>
          <p:cNvGrpSpPr/>
          <p:nvPr/>
        </p:nvGrpSpPr>
        <p:grpSpPr>
          <a:xfrm>
            <a:off x="661475" y="837208"/>
            <a:ext cx="10868745" cy="1397893"/>
            <a:chOff x="661475" y="837208"/>
            <a:chExt cx="10868745" cy="1397893"/>
          </a:xfrm>
        </p:grpSpPr>
        <p:sp>
          <p:nvSpPr>
            <p:cNvPr id="7" name="Text 5"/>
            <p:cNvSpPr/>
            <p:nvPr/>
          </p:nvSpPr>
          <p:spPr>
            <a:xfrm>
              <a:off x="3391609" y="1435497"/>
              <a:ext cx="5408576" cy="272951"/>
            </a:xfrm>
            <a:prstGeom prst="rect">
              <a:avLst/>
            </a:prstGeom>
            <a:noFill/>
            <a:ln/>
          </p:spPr>
          <p:txBody>
            <a:bodyPr wrap="none" lIns="0" tIns="0" rIns="0" bIns="0" rtlCol="0" anchor="t"/>
            <a:lstStyle/>
            <a:p>
              <a:pPr marL="0" indent="0" algn="ctr" rtl="1">
                <a:lnSpc>
                  <a:spcPct val="83000"/>
                </a:lnSpc>
                <a:buNone/>
              </a:pPr>
              <a:r>
                <a:rPr lang="en-US" sz="2100" b="1" dirty="0">
                  <a:solidFill>
                    <a:srgbClr val="0A988B"/>
                  </a:solidFill>
                  <a:latin typeface="Overpass Bold" pitchFamily="34" charset="0"/>
                  <a:ea typeface="Overpass Bold" pitchFamily="34" charset="-122"/>
                  <a:cs typeface="Overpass Bold" pitchFamily="34" charset="-120"/>
                </a:rPr>
                <a:t>180.34M</a:t>
              </a:r>
              <a:endParaRPr lang="en-US" sz="2100" dirty="0"/>
            </a:p>
          </p:txBody>
        </p:sp>
        <p:pic>
          <p:nvPicPr>
            <p:cNvPr id="10" name="Image 0" descr="preencoded.png"/>
            <p:cNvPicPr>
              <a:picLocks noChangeAspect="1"/>
            </p:cNvPicPr>
            <p:nvPr/>
          </p:nvPicPr>
          <p:blipFill>
            <a:blip r:embed="rId3"/>
            <a:stretch>
              <a:fillRect/>
            </a:stretch>
          </p:blipFill>
          <p:spPr>
            <a:xfrm>
              <a:off x="744122" y="2017613"/>
              <a:ext cx="154976" cy="124023"/>
            </a:xfrm>
            <a:prstGeom prst="rect">
              <a:avLst/>
            </a:prstGeom>
          </p:spPr>
        </p:pic>
        <p:grpSp>
          <p:nvGrpSpPr>
            <p:cNvPr id="14" name="Group 13">
              <a:extLst>
                <a:ext uri="{FF2B5EF4-FFF2-40B4-BE49-F238E27FC236}">
                  <a16:creationId xmlns:a16="http://schemas.microsoft.com/office/drawing/2014/main" id="{C24E64FB-6B14-572D-AEB5-00DCFD3C5DEE}"/>
                </a:ext>
              </a:extLst>
            </p:cNvPr>
            <p:cNvGrpSpPr/>
            <p:nvPr/>
          </p:nvGrpSpPr>
          <p:grpSpPr>
            <a:xfrm>
              <a:off x="661475" y="837208"/>
              <a:ext cx="10868745" cy="1397893"/>
              <a:chOff x="661475" y="837208"/>
              <a:chExt cx="10868745" cy="1397893"/>
            </a:xfrm>
          </p:grpSpPr>
          <p:sp>
            <p:nvSpPr>
              <p:cNvPr id="3" name="Text 1"/>
              <p:cNvSpPr/>
              <p:nvPr/>
            </p:nvSpPr>
            <p:spPr>
              <a:xfrm>
                <a:off x="6121644" y="837208"/>
                <a:ext cx="5408576" cy="272951"/>
              </a:xfrm>
              <a:prstGeom prst="rect">
                <a:avLst/>
              </a:prstGeom>
              <a:noFill/>
              <a:ln/>
            </p:spPr>
            <p:txBody>
              <a:bodyPr wrap="none" lIns="0" tIns="0" rIns="0" bIns="0" rtlCol="0" anchor="t"/>
              <a:lstStyle/>
              <a:p>
                <a:pPr marL="0" indent="0" algn="ctr" rtl="1">
                  <a:lnSpc>
                    <a:spcPct val="83000"/>
                  </a:lnSpc>
                  <a:buNone/>
                </a:pPr>
                <a:r>
                  <a:rPr lang="en-US" sz="2100" b="1" dirty="0">
                    <a:solidFill>
                      <a:srgbClr val="AFCBF8"/>
                    </a:solidFill>
                    <a:latin typeface="Overpass Bold" pitchFamily="34" charset="0"/>
                    <a:ea typeface="Overpass Bold" pitchFamily="34" charset="-122"/>
                    <a:cs typeface="Overpass Bold" pitchFamily="34" charset="-120"/>
                  </a:rPr>
                  <a:t>59.7M</a:t>
                </a:r>
                <a:endParaRPr lang="en-US" sz="2100" dirty="0"/>
              </a:p>
            </p:txBody>
          </p:sp>
          <p:sp>
            <p:nvSpPr>
              <p:cNvPr id="4" name="Text 2"/>
              <p:cNvSpPr/>
              <p:nvPr/>
            </p:nvSpPr>
            <p:spPr>
              <a:xfrm>
                <a:off x="6121644" y="1182390"/>
                <a:ext cx="5408576" cy="129183"/>
              </a:xfrm>
              <a:prstGeom prst="rect">
                <a:avLst/>
              </a:prstGeom>
              <a:noFill/>
              <a:ln/>
            </p:spPr>
            <p:txBody>
              <a:bodyPr wrap="none" lIns="0" tIns="0" rIns="0" bIns="0" rtlCol="0" anchor="t"/>
              <a:lstStyle/>
              <a:p>
                <a:pPr marL="0" indent="0" algn="ctr" rtl="1">
                  <a:lnSpc>
                    <a:spcPct val="104000"/>
                  </a:lnSpc>
                  <a:buNone/>
                </a:pPr>
                <a:r>
                  <a:rPr lang="ar-SA" altLang="en-US" sz="800" b="1" dirty="0">
                    <a:solidFill>
                      <a:srgbClr val="272525"/>
                    </a:solidFill>
                    <a:latin typeface="Arial" pitchFamily="34" charset="0"/>
                    <a:ea typeface="Arial" pitchFamily="34" charset="-122"/>
                    <a:cs typeface="Arial" pitchFamily="34" charset="-120"/>
                  </a:rPr>
                  <a:t>الإيرادات 2021م</a:t>
                </a:r>
                <a:endParaRPr lang="ar-SA" sz="800" dirty="0"/>
              </a:p>
            </p:txBody>
          </p:sp>
          <p:sp>
            <p:nvSpPr>
              <p:cNvPr id="5" name="Text 3"/>
              <p:cNvSpPr/>
              <p:nvPr/>
            </p:nvSpPr>
            <p:spPr>
              <a:xfrm>
                <a:off x="661475" y="837208"/>
                <a:ext cx="5408576" cy="272951"/>
              </a:xfrm>
              <a:prstGeom prst="rect">
                <a:avLst/>
              </a:prstGeom>
              <a:noFill/>
              <a:ln/>
            </p:spPr>
            <p:txBody>
              <a:bodyPr wrap="none" lIns="0" tIns="0" rIns="0" bIns="0" rtlCol="0" anchor="t"/>
              <a:lstStyle/>
              <a:p>
                <a:pPr marL="0" indent="0" algn="ctr" rtl="1">
                  <a:lnSpc>
                    <a:spcPct val="83000"/>
                  </a:lnSpc>
                  <a:buNone/>
                </a:pPr>
                <a:r>
                  <a:rPr lang="en-US" sz="2100" b="1" dirty="0">
                    <a:solidFill>
                      <a:srgbClr val="AEE4BD"/>
                    </a:solidFill>
                    <a:latin typeface="Overpass Bold" pitchFamily="34" charset="0"/>
                    <a:ea typeface="Overpass Bold" pitchFamily="34" charset="-122"/>
                    <a:cs typeface="Overpass Bold" pitchFamily="34" charset="-120"/>
                  </a:rPr>
                  <a:t>295.1M</a:t>
                </a:r>
                <a:endParaRPr lang="en-US" sz="2100" dirty="0"/>
              </a:p>
            </p:txBody>
          </p:sp>
          <p:sp>
            <p:nvSpPr>
              <p:cNvPr id="6" name="Text 4"/>
              <p:cNvSpPr/>
              <p:nvPr/>
            </p:nvSpPr>
            <p:spPr>
              <a:xfrm>
                <a:off x="661475" y="1182390"/>
                <a:ext cx="5408576" cy="129183"/>
              </a:xfrm>
              <a:prstGeom prst="rect">
                <a:avLst/>
              </a:prstGeom>
              <a:noFill/>
              <a:ln/>
            </p:spPr>
            <p:txBody>
              <a:bodyPr wrap="none" lIns="0" tIns="0" rIns="0" bIns="0" rtlCol="0" anchor="t"/>
              <a:lstStyle/>
              <a:p>
                <a:pPr marL="0" indent="0" algn="ctr" rtl="1">
                  <a:lnSpc>
                    <a:spcPct val="104000"/>
                  </a:lnSpc>
                  <a:buNone/>
                </a:pPr>
                <a:r>
                  <a:rPr lang="ar-SA" altLang="en-US" sz="800" b="1" dirty="0">
                    <a:solidFill>
                      <a:srgbClr val="272525"/>
                    </a:solidFill>
                    <a:latin typeface="Arial" pitchFamily="34" charset="0"/>
                    <a:ea typeface="Arial" pitchFamily="34" charset="-122"/>
                    <a:cs typeface="Arial" pitchFamily="34" charset="-120"/>
                  </a:rPr>
                  <a:t>الإيرادات 2025م</a:t>
                </a:r>
                <a:endParaRPr lang="ar-SA" sz="800" dirty="0"/>
              </a:p>
            </p:txBody>
          </p:sp>
          <p:sp>
            <p:nvSpPr>
              <p:cNvPr id="8" name="Text 6"/>
              <p:cNvSpPr/>
              <p:nvPr/>
            </p:nvSpPr>
            <p:spPr>
              <a:xfrm>
                <a:off x="3391609" y="1780679"/>
                <a:ext cx="5408576" cy="129183"/>
              </a:xfrm>
              <a:prstGeom prst="rect">
                <a:avLst/>
              </a:prstGeom>
              <a:noFill/>
              <a:ln/>
            </p:spPr>
            <p:txBody>
              <a:bodyPr wrap="none" lIns="0" tIns="0" rIns="0" bIns="0" rtlCol="0" anchor="t"/>
              <a:lstStyle/>
              <a:p>
                <a:pPr marL="0" indent="0" algn="ctr" rtl="1">
                  <a:lnSpc>
                    <a:spcPct val="104000"/>
                  </a:lnSpc>
                  <a:buNone/>
                </a:pPr>
                <a:r>
                  <a:rPr lang="ar-SA" altLang="en-US" sz="800" b="1" dirty="0">
                    <a:solidFill>
                      <a:srgbClr val="272525"/>
                    </a:solidFill>
                    <a:latin typeface="Arial" pitchFamily="34" charset="0"/>
                    <a:ea typeface="Arial" pitchFamily="34" charset="-122"/>
                    <a:cs typeface="Arial" pitchFamily="34" charset="-120"/>
                  </a:rPr>
                  <a:t>إجمالي إيرادات النصف الأول 2026م</a:t>
                </a:r>
                <a:endParaRPr lang="ar-SA" sz="800" dirty="0"/>
              </a:p>
            </p:txBody>
          </p:sp>
          <p:sp>
            <p:nvSpPr>
              <p:cNvPr id="9" name="Shape 7"/>
              <p:cNvSpPr/>
              <p:nvPr/>
            </p:nvSpPr>
            <p:spPr>
              <a:xfrm>
                <a:off x="661475" y="1956296"/>
                <a:ext cx="10868745" cy="278805"/>
              </a:xfrm>
              <a:prstGeom prst="roundRect">
                <a:avLst>
                  <a:gd name="adj" fmla="val 26695"/>
                </a:avLst>
              </a:prstGeom>
              <a:solidFill>
                <a:srgbClr val="B6D6FC"/>
              </a:solidFill>
              <a:ln/>
            </p:spPr>
            <p:txBody>
              <a:bodyPr/>
              <a:lstStyle/>
              <a:p>
                <a:endParaRPr lang="en-US"/>
              </a:p>
            </p:txBody>
          </p:sp>
          <p:sp>
            <p:nvSpPr>
              <p:cNvPr id="11" name="Text 8"/>
              <p:cNvSpPr/>
              <p:nvPr/>
            </p:nvSpPr>
            <p:spPr>
              <a:xfrm>
                <a:off x="981745" y="2018209"/>
                <a:ext cx="10465828" cy="154980"/>
              </a:xfrm>
              <a:prstGeom prst="rect">
                <a:avLst/>
              </a:prstGeom>
              <a:noFill/>
              <a:ln/>
            </p:spPr>
            <p:txBody>
              <a:bodyPr wrap="none" lIns="0" tIns="0" rIns="0" bIns="0" rtlCol="0" anchor="t"/>
              <a:lstStyle/>
              <a:p>
                <a:pPr marL="0" indent="0" algn="ctr" rtl="1">
                  <a:lnSpc>
                    <a:spcPct val="104000"/>
                  </a:lnSpc>
                  <a:buNone/>
                </a:pPr>
                <a:r>
                  <a:rPr lang="ar-SA" altLang="en-US" sz="950" b="1" dirty="0">
                    <a:solidFill>
                      <a:srgbClr val="000000"/>
                    </a:solidFill>
                    <a:latin typeface="Arial" pitchFamily="34" charset="0"/>
                    <a:ea typeface="Arial" pitchFamily="34" charset="-122"/>
                    <a:cs typeface="Arial" pitchFamily="34" charset="-120"/>
                  </a:rPr>
                  <a:t>نمو إجمالي يقارب 400% خلال الفترة 2021–2025م</a:t>
                </a:r>
                <a:endParaRPr lang="ar-SA" sz="950" dirty="0"/>
              </a:p>
            </p:txBody>
          </p:sp>
        </p:grpSp>
      </p:grpSp>
      <p:grpSp>
        <p:nvGrpSpPr>
          <p:cNvPr id="16" name="Group 15">
            <a:extLst>
              <a:ext uri="{FF2B5EF4-FFF2-40B4-BE49-F238E27FC236}">
                <a16:creationId xmlns:a16="http://schemas.microsoft.com/office/drawing/2014/main" id="{AC13C17A-E8C6-1BCE-23A6-277C80767081}"/>
              </a:ext>
            </a:extLst>
          </p:cNvPr>
          <p:cNvGrpSpPr/>
          <p:nvPr/>
        </p:nvGrpSpPr>
        <p:grpSpPr>
          <a:xfrm>
            <a:off x="661475" y="2297113"/>
            <a:ext cx="10868745" cy="4347170"/>
            <a:chOff x="661475" y="2297113"/>
            <a:chExt cx="10868745" cy="4347170"/>
          </a:xfrm>
        </p:grpSpPr>
        <p:sp>
          <p:nvSpPr>
            <p:cNvPr id="12" name="Text 9"/>
            <p:cNvSpPr/>
            <p:nvPr/>
          </p:nvSpPr>
          <p:spPr>
            <a:xfrm>
              <a:off x="661475" y="2297113"/>
              <a:ext cx="10868745" cy="154980"/>
            </a:xfrm>
            <a:prstGeom prst="rect">
              <a:avLst/>
            </a:prstGeom>
            <a:noFill/>
            <a:ln/>
          </p:spPr>
          <p:txBody>
            <a:bodyPr wrap="none" lIns="0" tIns="0" rIns="0" bIns="0" rtlCol="0" anchor="t"/>
            <a:lstStyle/>
            <a:p>
              <a:pPr marL="0" indent="0" algn="r" rtl="1">
                <a:lnSpc>
                  <a:spcPct val="104000"/>
                </a:lnSpc>
                <a:buNone/>
              </a:pPr>
              <a:r>
                <a:rPr lang="ar-SA" altLang="en-US" sz="950" b="1" dirty="0">
                  <a:solidFill>
                    <a:srgbClr val="000000"/>
                  </a:solidFill>
                  <a:latin typeface="Arial" pitchFamily="34" charset="0"/>
                  <a:ea typeface="Arial" pitchFamily="34" charset="-122"/>
                  <a:cs typeface="Arial" pitchFamily="34" charset="-120"/>
                </a:rPr>
                <a:t>الإيرادات التاريخية المحققة (مليون ريال)</a:t>
              </a:r>
              <a:endParaRPr lang="ar-SA" sz="950" dirty="0"/>
            </a:p>
          </p:txBody>
        </p:sp>
        <p:pic>
          <p:nvPicPr>
            <p:cNvPr id="13" name="Image 1" descr="preencoded.png"/>
            <p:cNvPicPr>
              <a:picLocks noChangeAspect="1"/>
            </p:cNvPicPr>
            <p:nvPr/>
          </p:nvPicPr>
          <p:blipFill>
            <a:blip r:embed="rId4"/>
            <a:stretch>
              <a:fillRect/>
            </a:stretch>
          </p:blipFill>
          <p:spPr>
            <a:xfrm>
              <a:off x="661475" y="2514104"/>
              <a:ext cx="10868745" cy="4130179"/>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0A087-2B6C-F3D4-1735-BBD8668F3C67}"/>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8C42EBE7-598D-FC04-F996-ED165A2B6893}"/>
              </a:ext>
            </a:extLst>
          </p:cNvPr>
          <p:cNvPicPr>
            <a:picLocks noChangeAspect="1"/>
          </p:cNvPicPr>
          <p:nvPr/>
        </p:nvPicPr>
        <p:blipFill>
          <a:blip r:embed="rId3"/>
          <a:stretch>
            <a:fillRect/>
          </a:stretch>
        </p:blipFill>
        <p:spPr>
          <a:xfrm>
            <a:off x="0" y="0"/>
            <a:ext cx="12191695" cy="1918791"/>
          </a:xfrm>
          <a:prstGeom prst="rect">
            <a:avLst/>
          </a:prstGeom>
        </p:spPr>
      </p:pic>
      <p:sp>
        <p:nvSpPr>
          <p:cNvPr id="3" name="Text 0">
            <a:extLst>
              <a:ext uri="{FF2B5EF4-FFF2-40B4-BE49-F238E27FC236}">
                <a16:creationId xmlns:a16="http://schemas.microsoft.com/office/drawing/2014/main" id="{FB933E1B-B808-8E89-48D1-8EC43CC4F32B}"/>
              </a:ext>
            </a:extLst>
          </p:cNvPr>
          <p:cNvSpPr/>
          <p:nvPr/>
        </p:nvSpPr>
        <p:spPr>
          <a:xfrm>
            <a:off x="661475" y="2264866"/>
            <a:ext cx="10868745" cy="436066"/>
          </a:xfrm>
          <a:prstGeom prst="rect">
            <a:avLst/>
          </a:prstGeom>
          <a:noFill/>
          <a:ln/>
        </p:spPr>
        <p:txBody>
          <a:bodyPr wrap="none" lIns="0" tIns="0" rIns="0" bIns="0" rtlCol="0" anchor="t"/>
          <a:lstStyle/>
          <a:p>
            <a:pPr marL="0" indent="0" algn="r" rtl="1">
              <a:lnSpc>
                <a:spcPct val="104000"/>
              </a:lnSpc>
              <a:buNone/>
            </a:pPr>
            <a:r>
              <a:rPr lang="ar-SA" altLang="en-US" sz="2700" b="1" dirty="0">
                <a:solidFill>
                  <a:srgbClr val="000000"/>
                </a:solidFill>
                <a:latin typeface="Arial" pitchFamily="34" charset="0"/>
                <a:ea typeface="Arial" pitchFamily="34" charset="-122"/>
                <a:cs typeface="Arial" pitchFamily="34" charset="-120"/>
              </a:rPr>
              <a:t>التحديات الرئيسية (2025–2026)</a:t>
            </a:r>
            <a:endParaRPr lang="ar-SA" sz="2700" dirty="0"/>
          </a:p>
        </p:txBody>
      </p:sp>
      <p:sp>
        <p:nvSpPr>
          <p:cNvPr id="4" name="Text 1">
            <a:extLst>
              <a:ext uri="{FF2B5EF4-FFF2-40B4-BE49-F238E27FC236}">
                <a16:creationId xmlns:a16="http://schemas.microsoft.com/office/drawing/2014/main" id="{92E6FFD1-B87B-36E2-4D0C-DE702177770C}"/>
              </a:ext>
            </a:extLst>
          </p:cNvPr>
          <p:cNvSpPr/>
          <p:nvPr/>
        </p:nvSpPr>
        <p:spPr>
          <a:xfrm>
            <a:off x="51890" y="2877542"/>
            <a:ext cx="11478330" cy="205879"/>
          </a:xfrm>
          <a:prstGeom prst="rect">
            <a:avLst/>
          </a:prstGeom>
          <a:noFill/>
          <a:ln/>
        </p:spPr>
        <p:txBody>
          <a:bodyPr wrap="none" lIns="0" tIns="0" rIns="0" bIns="0" rtlCol="0" anchor="t"/>
          <a:lstStyle/>
          <a:p>
            <a:pPr marL="0" indent="0" algn="r" rtl="1">
              <a:lnSpc>
                <a:spcPct val="123000"/>
              </a:lnSpc>
              <a:buNone/>
            </a:pPr>
            <a:r>
              <a:rPr lang="ar-SA" altLang="en-US" sz="1050" b="1" dirty="0">
                <a:solidFill>
                  <a:srgbClr val="272525"/>
                </a:solidFill>
                <a:latin typeface="Arial" pitchFamily="34" charset="0"/>
                <a:ea typeface="Arial" pitchFamily="34" charset="-122"/>
                <a:cs typeface="Arial" pitchFamily="34" charset="-120"/>
              </a:rPr>
              <a:t>عوامل خارجية أثّرت على بيئة الأعمال وتوقيت تنفيذ المشاريع</a:t>
            </a:r>
            <a:endParaRPr lang="ar-SA" sz="1050" dirty="0"/>
          </a:p>
        </p:txBody>
      </p:sp>
      <p:grpSp>
        <p:nvGrpSpPr>
          <p:cNvPr id="20" name="Group 19">
            <a:extLst>
              <a:ext uri="{FF2B5EF4-FFF2-40B4-BE49-F238E27FC236}">
                <a16:creationId xmlns:a16="http://schemas.microsoft.com/office/drawing/2014/main" id="{BC5F44CD-2B67-3A51-50DA-B31168F440AA}"/>
              </a:ext>
            </a:extLst>
          </p:cNvPr>
          <p:cNvGrpSpPr/>
          <p:nvPr/>
        </p:nvGrpSpPr>
        <p:grpSpPr>
          <a:xfrm>
            <a:off x="7985818" y="3215878"/>
            <a:ext cx="3544402" cy="3121521"/>
            <a:chOff x="7985818" y="3215878"/>
            <a:chExt cx="3544402" cy="3121521"/>
          </a:xfrm>
        </p:grpSpPr>
        <p:sp>
          <p:nvSpPr>
            <p:cNvPr id="5" name="Shape 2">
              <a:extLst>
                <a:ext uri="{FF2B5EF4-FFF2-40B4-BE49-F238E27FC236}">
                  <a16:creationId xmlns:a16="http://schemas.microsoft.com/office/drawing/2014/main" id="{3E418D26-5B0F-4410-B9B1-9CEFC0568D9A}"/>
                </a:ext>
              </a:extLst>
            </p:cNvPr>
            <p:cNvSpPr/>
            <p:nvPr/>
          </p:nvSpPr>
          <p:spPr>
            <a:xfrm>
              <a:off x="7985818" y="3215878"/>
              <a:ext cx="3544402" cy="3121521"/>
            </a:xfrm>
            <a:prstGeom prst="roundRect">
              <a:avLst>
                <a:gd name="adj" fmla="val 4023"/>
              </a:avLst>
            </a:prstGeom>
            <a:solidFill>
              <a:srgbClr val="F2F2F2"/>
            </a:solidFill>
            <a:ln/>
            <a:effectLst>
              <a:outerShdw blurRad="208280" dist="127" dir="16200000" algn="bl" rotWithShape="0">
                <a:srgbClr val="333333">
                  <a:alpha val="10000"/>
                </a:srgbClr>
              </a:outerShdw>
            </a:effectLst>
          </p:spPr>
          <p:txBody>
            <a:bodyPr/>
            <a:lstStyle/>
            <a:p>
              <a:endParaRPr lang="en-US"/>
            </a:p>
          </p:txBody>
        </p:sp>
        <p:sp>
          <p:nvSpPr>
            <p:cNvPr id="6" name="Shape 3">
              <a:extLst>
                <a:ext uri="{FF2B5EF4-FFF2-40B4-BE49-F238E27FC236}">
                  <a16:creationId xmlns:a16="http://schemas.microsoft.com/office/drawing/2014/main" id="{9017F171-8BC2-ABF6-7C39-E0FDF5FA3BA4}"/>
                </a:ext>
              </a:extLst>
            </p:cNvPr>
            <p:cNvSpPr/>
            <p:nvPr/>
          </p:nvSpPr>
          <p:spPr>
            <a:xfrm>
              <a:off x="9548772" y="3355380"/>
              <a:ext cx="418593" cy="418604"/>
            </a:xfrm>
            <a:prstGeom prst="ellipse">
              <a:avLst/>
            </a:prstGeom>
            <a:solidFill>
              <a:srgbClr val="276893"/>
            </a:solidFill>
            <a:ln/>
          </p:spPr>
          <p:txBody>
            <a:bodyPr/>
            <a:lstStyle/>
            <a:p>
              <a:endParaRPr lang="en-US"/>
            </a:p>
          </p:txBody>
        </p:sp>
        <p:pic>
          <p:nvPicPr>
            <p:cNvPr id="7" name="Image 1" descr="preencoded.png">
              <a:extLst>
                <a:ext uri="{FF2B5EF4-FFF2-40B4-BE49-F238E27FC236}">
                  <a16:creationId xmlns:a16="http://schemas.microsoft.com/office/drawing/2014/main" id="{53D508AF-B305-0F18-3307-91CB7D6501A2}"/>
                </a:ext>
              </a:extLst>
            </p:cNvPr>
            <p:cNvPicPr>
              <a:picLocks noChangeAspect="1"/>
            </p:cNvPicPr>
            <p:nvPr/>
          </p:nvPicPr>
          <p:blipFill>
            <a:blip r:embed="rId4"/>
            <a:stretch>
              <a:fillRect/>
            </a:stretch>
          </p:blipFill>
          <p:spPr>
            <a:xfrm>
              <a:off x="9663962" y="3470473"/>
              <a:ext cx="188312" cy="188317"/>
            </a:xfrm>
            <a:prstGeom prst="rect">
              <a:avLst/>
            </a:prstGeom>
          </p:spPr>
        </p:pic>
        <p:sp>
          <p:nvSpPr>
            <p:cNvPr id="8" name="Text 4">
              <a:extLst>
                <a:ext uri="{FF2B5EF4-FFF2-40B4-BE49-F238E27FC236}">
                  <a16:creationId xmlns:a16="http://schemas.microsoft.com/office/drawing/2014/main" id="{9970EDF4-43A1-D892-07CB-3AFA7F473911}"/>
                </a:ext>
              </a:extLst>
            </p:cNvPr>
            <p:cNvSpPr/>
            <p:nvPr/>
          </p:nvSpPr>
          <p:spPr>
            <a:xfrm>
              <a:off x="8125316" y="3891657"/>
              <a:ext cx="3265406"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539282"/>
                  </a:solidFill>
                  <a:latin typeface="Arial" pitchFamily="34" charset="0"/>
                  <a:ea typeface="Arial" pitchFamily="34" charset="-122"/>
                  <a:cs typeface="Arial" pitchFamily="34" charset="-120"/>
                </a:rPr>
                <a:t>أولويات الإنفاق الحكومي</a:t>
              </a:r>
              <a:endParaRPr lang="ar-SA" sz="1350" dirty="0"/>
            </a:p>
          </p:txBody>
        </p:sp>
        <p:sp>
          <p:nvSpPr>
            <p:cNvPr id="9" name="Text 5">
              <a:extLst>
                <a:ext uri="{FF2B5EF4-FFF2-40B4-BE49-F238E27FC236}">
                  <a16:creationId xmlns:a16="http://schemas.microsoft.com/office/drawing/2014/main" id="{31FF5D7C-4F3E-5EB7-C411-2181A3E30B9C}"/>
                </a:ext>
              </a:extLst>
            </p:cNvPr>
            <p:cNvSpPr/>
            <p:nvPr/>
          </p:nvSpPr>
          <p:spPr>
            <a:xfrm>
              <a:off x="8125316" y="4180284"/>
              <a:ext cx="3265406" cy="1358801"/>
            </a:xfrm>
            <a:prstGeom prst="rect">
              <a:avLst/>
            </a:prstGeom>
            <a:noFill/>
            <a:ln/>
          </p:spPr>
          <p:txBody>
            <a:bodyPr wrap="square" lIns="0" tIns="0" rIns="55820" bIns="0" rtlCol="0" anchor="t">
              <a:normAutofit/>
            </a:bodyPr>
            <a:lstStyle/>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إعادة هيكلة أولويات المشاريع الحكومية وتأجيل عدد من المبادرات الاستراتيجية</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تأثير إعادة هيكلة الإنفاق على توقيت طرح المشاريع واعتماد الميزانيات</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إلغاء أو تأجيل منافسات حكومية نتيجة مراجعة الأولويات</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بطء إجراءات الاعتماد والموافقات وإطالة دورة التعاقد</a:t>
              </a:r>
              <a:endParaRPr lang="ar-SA" sz="1050" dirty="0"/>
            </a:p>
          </p:txBody>
        </p:sp>
      </p:grpSp>
      <p:grpSp>
        <p:nvGrpSpPr>
          <p:cNvPr id="21" name="Group 20">
            <a:extLst>
              <a:ext uri="{FF2B5EF4-FFF2-40B4-BE49-F238E27FC236}">
                <a16:creationId xmlns:a16="http://schemas.microsoft.com/office/drawing/2014/main" id="{B82F4A6B-C94D-F5A7-ED98-A5B3E84AD57F}"/>
              </a:ext>
            </a:extLst>
          </p:cNvPr>
          <p:cNvGrpSpPr/>
          <p:nvPr/>
        </p:nvGrpSpPr>
        <p:grpSpPr>
          <a:xfrm>
            <a:off x="4323647" y="3215878"/>
            <a:ext cx="3544501" cy="3121521"/>
            <a:chOff x="4323647" y="3215878"/>
            <a:chExt cx="3544501" cy="3121521"/>
          </a:xfrm>
        </p:grpSpPr>
        <p:sp>
          <p:nvSpPr>
            <p:cNvPr id="10" name="Shape 6">
              <a:extLst>
                <a:ext uri="{FF2B5EF4-FFF2-40B4-BE49-F238E27FC236}">
                  <a16:creationId xmlns:a16="http://schemas.microsoft.com/office/drawing/2014/main" id="{80447184-3045-0407-70CC-0FF8FE06FB46}"/>
                </a:ext>
              </a:extLst>
            </p:cNvPr>
            <p:cNvSpPr/>
            <p:nvPr/>
          </p:nvSpPr>
          <p:spPr>
            <a:xfrm>
              <a:off x="4323647" y="3215878"/>
              <a:ext cx="3544501" cy="3121521"/>
            </a:xfrm>
            <a:prstGeom prst="roundRect">
              <a:avLst>
                <a:gd name="adj" fmla="val 4023"/>
              </a:avLst>
            </a:prstGeom>
            <a:solidFill>
              <a:srgbClr val="F2F2F2"/>
            </a:solidFill>
            <a:ln/>
            <a:effectLst>
              <a:outerShdw blurRad="208280" dist="127" dir="16200000" algn="bl" rotWithShape="0">
                <a:srgbClr val="333333">
                  <a:alpha val="10000"/>
                </a:srgbClr>
              </a:outerShdw>
            </a:effectLst>
          </p:spPr>
          <p:txBody>
            <a:bodyPr/>
            <a:lstStyle/>
            <a:p>
              <a:endParaRPr lang="en-US"/>
            </a:p>
          </p:txBody>
        </p:sp>
        <p:sp>
          <p:nvSpPr>
            <p:cNvPr id="11" name="Shape 7">
              <a:extLst>
                <a:ext uri="{FF2B5EF4-FFF2-40B4-BE49-F238E27FC236}">
                  <a16:creationId xmlns:a16="http://schemas.microsoft.com/office/drawing/2014/main" id="{F095E519-0416-720E-3CB9-3F3BDA75224A}"/>
                </a:ext>
              </a:extLst>
            </p:cNvPr>
            <p:cNvSpPr/>
            <p:nvPr/>
          </p:nvSpPr>
          <p:spPr>
            <a:xfrm>
              <a:off x="5886600" y="3355380"/>
              <a:ext cx="418593" cy="418604"/>
            </a:xfrm>
            <a:prstGeom prst="ellipse">
              <a:avLst/>
            </a:prstGeom>
            <a:solidFill>
              <a:srgbClr val="276893"/>
            </a:solidFill>
            <a:ln/>
          </p:spPr>
          <p:txBody>
            <a:bodyPr/>
            <a:lstStyle/>
            <a:p>
              <a:endParaRPr lang="en-US"/>
            </a:p>
          </p:txBody>
        </p:sp>
        <p:pic>
          <p:nvPicPr>
            <p:cNvPr id="12" name="Image 2" descr="preencoded.png">
              <a:extLst>
                <a:ext uri="{FF2B5EF4-FFF2-40B4-BE49-F238E27FC236}">
                  <a16:creationId xmlns:a16="http://schemas.microsoft.com/office/drawing/2014/main" id="{3E17B6AC-A321-EAC1-53DE-018841F15D10}"/>
                </a:ext>
              </a:extLst>
            </p:cNvPr>
            <p:cNvPicPr>
              <a:picLocks noChangeAspect="1"/>
            </p:cNvPicPr>
            <p:nvPr/>
          </p:nvPicPr>
          <p:blipFill>
            <a:blip r:embed="rId5"/>
            <a:stretch>
              <a:fillRect/>
            </a:stretch>
          </p:blipFill>
          <p:spPr>
            <a:xfrm>
              <a:off x="6001790" y="3470473"/>
              <a:ext cx="188312" cy="188317"/>
            </a:xfrm>
            <a:prstGeom prst="rect">
              <a:avLst/>
            </a:prstGeom>
          </p:spPr>
        </p:pic>
        <p:sp>
          <p:nvSpPr>
            <p:cNvPr id="13" name="Text 8">
              <a:extLst>
                <a:ext uri="{FF2B5EF4-FFF2-40B4-BE49-F238E27FC236}">
                  <a16:creationId xmlns:a16="http://schemas.microsoft.com/office/drawing/2014/main" id="{851D3DD1-3B36-8CC5-8465-1B233D7A79F1}"/>
                </a:ext>
              </a:extLst>
            </p:cNvPr>
            <p:cNvSpPr/>
            <p:nvPr/>
          </p:nvSpPr>
          <p:spPr>
            <a:xfrm>
              <a:off x="4463145" y="3891657"/>
              <a:ext cx="3265505"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539282"/>
                  </a:solidFill>
                  <a:latin typeface="Arial" pitchFamily="34" charset="0"/>
                  <a:ea typeface="Arial" pitchFamily="34" charset="-122"/>
                  <a:cs typeface="Arial" pitchFamily="34" charset="-120"/>
                </a:rPr>
                <a:t>التعاقد والتنفيذ</a:t>
              </a:r>
              <a:endParaRPr lang="ar-SA" sz="1350" dirty="0"/>
            </a:p>
          </p:txBody>
        </p:sp>
        <p:sp>
          <p:nvSpPr>
            <p:cNvPr id="14" name="Text 9">
              <a:extLst>
                <a:ext uri="{FF2B5EF4-FFF2-40B4-BE49-F238E27FC236}">
                  <a16:creationId xmlns:a16="http://schemas.microsoft.com/office/drawing/2014/main" id="{E054DBA3-F72E-2047-2632-3F43A95AED73}"/>
                </a:ext>
              </a:extLst>
            </p:cNvPr>
            <p:cNvSpPr/>
            <p:nvPr/>
          </p:nvSpPr>
          <p:spPr>
            <a:xfrm>
              <a:off x="4463145" y="4180284"/>
              <a:ext cx="3265505" cy="1564680"/>
            </a:xfrm>
            <a:prstGeom prst="rect">
              <a:avLst/>
            </a:prstGeom>
            <a:noFill/>
            <a:ln/>
          </p:spPr>
          <p:txBody>
            <a:bodyPr wrap="square" lIns="0" tIns="0" rIns="55820" bIns="0" rtlCol="0" anchor="t">
              <a:normAutofit/>
            </a:bodyPr>
            <a:lstStyle/>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تحديات السيولة ودورات الاعتماد لدى بعض الجهات وأثرها على سرعة قرارات التعاقد</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تأخر توقيع العقود رغم صدور خطابات الترسية وتأجيل الاعتراف بالإيرادات</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تغير متطلبات المشاريع أثناء التفاوض واستلزام إعادة مواءمة العروض</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اشتداد المنافسة السعرية والضغط على هوامش الربحية</a:t>
              </a:r>
              <a:endParaRPr lang="ar-SA" sz="1050" dirty="0"/>
            </a:p>
          </p:txBody>
        </p:sp>
      </p:grpSp>
      <p:grpSp>
        <p:nvGrpSpPr>
          <p:cNvPr id="22" name="Group 21">
            <a:extLst>
              <a:ext uri="{FF2B5EF4-FFF2-40B4-BE49-F238E27FC236}">
                <a16:creationId xmlns:a16="http://schemas.microsoft.com/office/drawing/2014/main" id="{76687513-A6F8-1D58-6472-237A5F2AC26E}"/>
              </a:ext>
            </a:extLst>
          </p:cNvPr>
          <p:cNvGrpSpPr/>
          <p:nvPr/>
        </p:nvGrpSpPr>
        <p:grpSpPr>
          <a:xfrm>
            <a:off x="661475" y="3215878"/>
            <a:ext cx="3544501" cy="3121521"/>
            <a:chOff x="661475" y="3215878"/>
            <a:chExt cx="3544501" cy="3121521"/>
          </a:xfrm>
        </p:grpSpPr>
        <p:sp>
          <p:nvSpPr>
            <p:cNvPr id="15" name="Shape 10">
              <a:extLst>
                <a:ext uri="{FF2B5EF4-FFF2-40B4-BE49-F238E27FC236}">
                  <a16:creationId xmlns:a16="http://schemas.microsoft.com/office/drawing/2014/main" id="{51FB93C9-C496-5939-EF05-94DA81AF18B0}"/>
                </a:ext>
              </a:extLst>
            </p:cNvPr>
            <p:cNvSpPr/>
            <p:nvPr/>
          </p:nvSpPr>
          <p:spPr>
            <a:xfrm>
              <a:off x="661475" y="3215878"/>
              <a:ext cx="3544501" cy="3121521"/>
            </a:xfrm>
            <a:prstGeom prst="roundRect">
              <a:avLst>
                <a:gd name="adj" fmla="val 4023"/>
              </a:avLst>
            </a:prstGeom>
            <a:solidFill>
              <a:srgbClr val="F2F2F2"/>
            </a:solidFill>
            <a:ln/>
            <a:effectLst>
              <a:outerShdw blurRad="208280" dist="127" dir="16200000" algn="bl" rotWithShape="0">
                <a:srgbClr val="333333">
                  <a:alpha val="10000"/>
                </a:srgbClr>
              </a:outerShdw>
            </a:effectLst>
          </p:spPr>
          <p:txBody>
            <a:bodyPr/>
            <a:lstStyle/>
            <a:p>
              <a:endParaRPr lang="en-US"/>
            </a:p>
          </p:txBody>
        </p:sp>
        <p:sp>
          <p:nvSpPr>
            <p:cNvPr id="16" name="Shape 11">
              <a:extLst>
                <a:ext uri="{FF2B5EF4-FFF2-40B4-BE49-F238E27FC236}">
                  <a16:creationId xmlns:a16="http://schemas.microsoft.com/office/drawing/2014/main" id="{62D000D4-F14E-42CA-4F22-4E3AA1A8F2EC}"/>
                </a:ext>
              </a:extLst>
            </p:cNvPr>
            <p:cNvSpPr/>
            <p:nvPr/>
          </p:nvSpPr>
          <p:spPr>
            <a:xfrm>
              <a:off x="2224429" y="3355380"/>
              <a:ext cx="418593" cy="418604"/>
            </a:xfrm>
            <a:prstGeom prst="ellipse">
              <a:avLst/>
            </a:prstGeom>
            <a:solidFill>
              <a:srgbClr val="276893"/>
            </a:solidFill>
            <a:ln/>
          </p:spPr>
          <p:txBody>
            <a:bodyPr/>
            <a:lstStyle/>
            <a:p>
              <a:endParaRPr lang="en-US"/>
            </a:p>
          </p:txBody>
        </p:sp>
        <p:pic>
          <p:nvPicPr>
            <p:cNvPr id="17" name="Image 3" descr="preencoded.png">
              <a:extLst>
                <a:ext uri="{FF2B5EF4-FFF2-40B4-BE49-F238E27FC236}">
                  <a16:creationId xmlns:a16="http://schemas.microsoft.com/office/drawing/2014/main" id="{F03EED35-F058-EB23-555F-2265E09ACCCE}"/>
                </a:ext>
              </a:extLst>
            </p:cNvPr>
            <p:cNvPicPr>
              <a:picLocks noChangeAspect="1"/>
            </p:cNvPicPr>
            <p:nvPr/>
          </p:nvPicPr>
          <p:blipFill>
            <a:blip r:embed="rId6"/>
            <a:stretch>
              <a:fillRect/>
            </a:stretch>
          </p:blipFill>
          <p:spPr>
            <a:xfrm>
              <a:off x="2339619" y="3470473"/>
              <a:ext cx="188312" cy="188317"/>
            </a:xfrm>
            <a:prstGeom prst="rect">
              <a:avLst/>
            </a:prstGeom>
          </p:spPr>
        </p:pic>
        <p:sp>
          <p:nvSpPr>
            <p:cNvPr id="18" name="Text 12">
              <a:extLst>
                <a:ext uri="{FF2B5EF4-FFF2-40B4-BE49-F238E27FC236}">
                  <a16:creationId xmlns:a16="http://schemas.microsoft.com/office/drawing/2014/main" id="{4817CB40-0E92-CA61-91B6-E2CAAB6A6731}"/>
                </a:ext>
              </a:extLst>
            </p:cNvPr>
            <p:cNvSpPr/>
            <p:nvPr/>
          </p:nvSpPr>
          <p:spPr>
            <a:xfrm>
              <a:off x="800973" y="3891657"/>
              <a:ext cx="3265505" cy="217984"/>
            </a:xfrm>
            <a:prstGeom prst="rect">
              <a:avLst/>
            </a:prstGeom>
            <a:noFill/>
            <a:ln/>
          </p:spPr>
          <p:txBody>
            <a:bodyPr wrap="none" lIns="0" tIns="0" rIns="0" bIns="0" rtlCol="0" anchor="t"/>
            <a:lstStyle/>
            <a:p>
              <a:pPr marL="0" indent="0" algn="ctr" rtl="1">
                <a:lnSpc>
                  <a:spcPct val="104000"/>
                </a:lnSpc>
                <a:buNone/>
              </a:pPr>
              <a:r>
                <a:rPr lang="ar-SA" altLang="en-US" sz="1350" b="1" dirty="0">
                  <a:solidFill>
                    <a:srgbClr val="539282"/>
                  </a:solidFill>
                  <a:latin typeface="Arial" pitchFamily="34" charset="0"/>
                  <a:ea typeface="Arial" pitchFamily="34" charset="-122"/>
                  <a:cs typeface="Arial" pitchFamily="34" charset="-120"/>
                </a:rPr>
                <a:t>سلاسل الإمداد وضغوط التكلفة</a:t>
              </a:r>
              <a:endParaRPr lang="ar-SA" sz="1350" dirty="0"/>
            </a:p>
          </p:txBody>
        </p:sp>
        <p:sp>
          <p:nvSpPr>
            <p:cNvPr id="19" name="Text 13">
              <a:extLst>
                <a:ext uri="{FF2B5EF4-FFF2-40B4-BE49-F238E27FC236}">
                  <a16:creationId xmlns:a16="http://schemas.microsoft.com/office/drawing/2014/main" id="{B21F262D-51D4-EB65-101C-958EB88D3A80}"/>
                </a:ext>
              </a:extLst>
            </p:cNvPr>
            <p:cNvSpPr/>
            <p:nvPr/>
          </p:nvSpPr>
          <p:spPr>
            <a:xfrm>
              <a:off x="800973" y="4180284"/>
              <a:ext cx="3265505" cy="2017613"/>
            </a:xfrm>
            <a:prstGeom prst="rect">
              <a:avLst/>
            </a:prstGeom>
            <a:noFill/>
            <a:ln/>
          </p:spPr>
          <p:txBody>
            <a:bodyPr wrap="square" lIns="0" tIns="0" rIns="55820" bIns="0" rtlCol="0" anchor="t">
              <a:normAutofit/>
            </a:bodyPr>
            <a:lstStyle/>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تأثير التطورات الجيوسياسية على بيئة الأعمال وسلاسل الإمداد</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ارتفاع تكاليف التمويل والأعباء المالية</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ارتفاع أسعار الموردين وتكاليف الشحن والضغط على تكاليف التنفيذ</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تأخر توريد المعدات والمواد وأثره على الجداول الزمنية للمشاريع</a:t>
              </a:r>
              <a:endParaRPr lang="ar-SA" sz="1050" dirty="0"/>
            </a:p>
            <a:p>
              <a:pPr marL="213360" indent="-213360" algn="r" rtl="1">
                <a:lnSpc>
                  <a:spcPct val="123000"/>
                </a:lnSpc>
                <a:buSzPct val="100000"/>
                <a:buChar char="•"/>
              </a:pPr>
              <a:r>
                <a:rPr lang="ar-SA" altLang="en-US" sz="1050" dirty="0">
                  <a:solidFill>
                    <a:srgbClr val="272525"/>
                  </a:solidFill>
                  <a:latin typeface="Arial" pitchFamily="34" charset="0"/>
                  <a:ea typeface="Arial" pitchFamily="34" charset="-122"/>
                  <a:cs typeface="Arial" pitchFamily="34" charset="-120"/>
                </a:rPr>
                <a:t>تقلب أسعار المواد الخام وسعر الصرف وانعكاسه على المشاريع طويلة الأجل</a:t>
              </a:r>
              <a:endParaRPr lang="ar-SA" sz="1050" dirty="0"/>
            </a:p>
          </p:txBody>
        </p:sp>
      </p:grpSp>
    </p:spTree>
    <p:extLst>
      <p:ext uri="{BB962C8B-B14F-4D97-AF65-F5344CB8AC3E}">
        <p14:creationId xmlns:p14="http://schemas.microsoft.com/office/powerpoint/2010/main" val="240887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741091"/>
          </a:xfrm>
          <a:prstGeom prst="rect">
            <a:avLst/>
          </a:prstGeom>
        </p:spPr>
      </p:pic>
      <p:sp>
        <p:nvSpPr>
          <p:cNvPr id="3" name="Text 0"/>
          <p:cNvSpPr/>
          <p:nvPr/>
        </p:nvSpPr>
        <p:spPr>
          <a:xfrm>
            <a:off x="661475" y="2180927"/>
            <a:ext cx="10868745" cy="395684"/>
          </a:xfrm>
          <a:prstGeom prst="rect">
            <a:avLst/>
          </a:prstGeom>
          <a:noFill/>
          <a:ln/>
        </p:spPr>
        <p:txBody>
          <a:bodyPr wrap="none" lIns="0" tIns="0" rIns="0" bIns="0" rtlCol="0" anchor="t"/>
          <a:lstStyle/>
          <a:p>
            <a:pPr marL="0" indent="0" algn="r" rtl="1">
              <a:lnSpc>
                <a:spcPct val="104000"/>
              </a:lnSpc>
              <a:buNone/>
            </a:pPr>
            <a:r>
              <a:rPr lang="ar-SA" altLang="en-US" sz="2450" b="1" dirty="0">
                <a:solidFill>
                  <a:srgbClr val="000000"/>
                </a:solidFill>
                <a:latin typeface="Arial" pitchFamily="34" charset="0"/>
                <a:ea typeface="Arial" pitchFamily="34" charset="-122"/>
                <a:cs typeface="Arial" pitchFamily="34" charset="-120"/>
              </a:rPr>
              <a:t>استجابتنا الاستراتيجية للتحديات </a:t>
            </a:r>
            <a:endParaRPr lang="ar-SA" sz="2450" dirty="0"/>
          </a:p>
        </p:txBody>
      </p:sp>
      <p:grpSp>
        <p:nvGrpSpPr>
          <p:cNvPr id="22" name="Group 21">
            <a:extLst>
              <a:ext uri="{FF2B5EF4-FFF2-40B4-BE49-F238E27FC236}">
                <a16:creationId xmlns:a16="http://schemas.microsoft.com/office/drawing/2014/main" id="{05A7282F-F319-D6A1-87FE-8A897878E298}"/>
              </a:ext>
            </a:extLst>
          </p:cNvPr>
          <p:cNvGrpSpPr/>
          <p:nvPr/>
        </p:nvGrpSpPr>
        <p:grpSpPr>
          <a:xfrm>
            <a:off x="7971928" y="2721967"/>
            <a:ext cx="3558292" cy="3537942"/>
            <a:chOff x="7971928" y="2721967"/>
            <a:chExt cx="3558292" cy="3537942"/>
          </a:xfrm>
        </p:grpSpPr>
        <p:sp>
          <p:nvSpPr>
            <p:cNvPr id="4" name="Shape 1"/>
            <p:cNvSpPr/>
            <p:nvPr/>
          </p:nvSpPr>
          <p:spPr>
            <a:xfrm>
              <a:off x="7971928" y="2721967"/>
              <a:ext cx="3558292" cy="3537942"/>
            </a:xfrm>
            <a:prstGeom prst="roundRect">
              <a:avLst>
                <a:gd name="adj" fmla="val 3221"/>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5" name="Shape 2"/>
            <p:cNvSpPr/>
            <p:nvPr/>
          </p:nvSpPr>
          <p:spPr>
            <a:xfrm>
              <a:off x="9561174" y="2848570"/>
              <a:ext cx="379800" cy="379809"/>
            </a:xfrm>
            <a:prstGeom prst="ellipse">
              <a:avLst/>
            </a:prstGeom>
            <a:solidFill>
              <a:srgbClr val="276893"/>
            </a:solidFill>
            <a:ln/>
          </p:spPr>
          <p:txBody>
            <a:bodyPr/>
            <a:lstStyle/>
            <a:p>
              <a:endParaRPr lang="en-US"/>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65649" y="2952948"/>
              <a:ext cx="170850" cy="170855"/>
            </a:xfrm>
            <a:prstGeom prst="rect">
              <a:avLst/>
            </a:prstGeom>
          </p:spPr>
        </p:pic>
        <p:sp>
          <p:nvSpPr>
            <p:cNvPr id="7" name="Text 3"/>
            <p:cNvSpPr/>
            <p:nvPr/>
          </p:nvSpPr>
          <p:spPr>
            <a:xfrm>
              <a:off x="8098528" y="3325316"/>
              <a:ext cx="3305092"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539282"/>
                  </a:solidFill>
                  <a:latin typeface="Arial" pitchFamily="34" charset="0"/>
                  <a:ea typeface="Arial" pitchFamily="34" charset="-122"/>
                  <a:cs typeface="Arial" pitchFamily="34" charset="-120"/>
                </a:rPr>
                <a:t>أولويات الإنفاق الحكومي </a:t>
              </a:r>
              <a:endParaRPr lang="ar-SA" sz="1200" dirty="0"/>
            </a:p>
          </p:txBody>
        </p:sp>
        <p:sp>
          <p:nvSpPr>
            <p:cNvPr id="8" name="Text 4"/>
            <p:cNvSpPr/>
            <p:nvPr/>
          </p:nvSpPr>
          <p:spPr>
            <a:xfrm>
              <a:off x="8098528" y="3581202"/>
              <a:ext cx="3305092" cy="1744861"/>
            </a:xfrm>
            <a:prstGeom prst="rect">
              <a:avLst/>
            </a:prstGeom>
            <a:noFill/>
            <a:ln/>
          </p:spPr>
          <p:txBody>
            <a:bodyPr wrap="square" lIns="0" tIns="0" rIns="50651" bIns="0" rtlCol="0" anchor="t">
              <a:normAutofit/>
            </a:bodyPr>
            <a:lstStyle/>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إعادة توجيه تطوير الأعمال نحو قطاعات ومشاريع استراتيجية طويلة الأجل، خاصة البنية التحتية والمشاريع الكبرى</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التوسع في الفرص المرتبطة بإكسبو 2030، الدرعية، القدية وغيرها من المشاريع الكبرى</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زيادة التركيز على القطاع الخاص بالتوازي مع القطاع الحكومي</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تنويع قاعدة العملاء بين الوزارات، الهيئات، الأمانات، قطاعات الصحة والدفاع والقطاع الخاص</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بناء Pipeline متنوع للحد من الاعتماد على توقيت الإنفاق لدى جهة أو قطاع واحد</a:t>
              </a:r>
              <a:endParaRPr lang="ar-SA" sz="950" dirty="0"/>
            </a:p>
          </p:txBody>
        </p:sp>
        <p:sp>
          <p:nvSpPr>
            <p:cNvPr id="9" name="Text 5"/>
            <p:cNvSpPr/>
            <p:nvPr/>
          </p:nvSpPr>
          <p:spPr>
            <a:xfrm>
              <a:off x="8098528" y="5384205"/>
              <a:ext cx="3305092" cy="178792"/>
            </a:xfrm>
            <a:prstGeom prst="rect">
              <a:avLst/>
            </a:prstGeom>
            <a:noFill/>
            <a:ln/>
          </p:spPr>
          <p:txBody>
            <a:bodyPr wrap="none" lIns="0" tIns="0" rIns="0" bIns="0" rtlCol="0" anchor="t"/>
            <a:lstStyle/>
            <a:p>
              <a:pPr marL="0" indent="0" algn="ctr" rtl="1">
                <a:lnSpc>
                  <a:spcPct val="118000"/>
                </a:lnSpc>
                <a:buNone/>
              </a:pPr>
              <a:r>
                <a:rPr lang="ar-SA" altLang="en-US" sz="950" b="1" dirty="0">
                  <a:solidFill>
                    <a:srgbClr val="539282"/>
                  </a:solidFill>
                  <a:latin typeface="Arial" pitchFamily="34" charset="0"/>
                  <a:ea typeface="Arial" pitchFamily="34" charset="-122"/>
                  <a:cs typeface="Arial" pitchFamily="34" charset="-120"/>
                </a:rPr>
                <a:t>النتيجة: قاعدة طلب أكثر تنوعًا وأقل تأثرًا بتغير أولويات جهة واحدة</a:t>
              </a:r>
              <a:endParaRPr lang="ar-SA" sz="950" dirty="0"/>
            </a:p>
          </p:txBody>
        </p:sp>
      </p:grpSp>
      <p:grpSp>
        <p:nvGrpSpPr>
          <p:cNvPr id="23" name="Group 22">
            <a:extLst>
              <a:ext uri="{FF2B5EF4-FFF2-40B4-BE49-F238E27FC236}">
                <a16:creationId xmlns:a16="http://schemas.microsoft.com/office/drawing/2014/main" id="{E5BD8D0F-45F5-3D0C-5ACB-CA06C54C7926}"/>
              </a:ext>
            </a:extLst>
          </p:cNvPr>
          <p:cNvGrpSpPr/>
          <p:nvPr/>
        </p:nvGrpSpPr>
        <p:grpSpPr>
          <a:xfrm>
            <a:off x="4316701" y="2721967"/>
            <a:ext cx="3558292" cy="3537942"/>
            <a:chOff x="4316701" y="2721967"/>
            <a:chExt cx="3558292" cy="3537942"/>
          </a:xfrm>
        </p:grpSpPr>
        <p:sp>
          <p:nvSpPr>
            <p:cNvPr id="10" name="Shape 6"/>
            <p:cNvSpPr/>
            <p:nvPr/>
          </p:nvSpPr>
          <p:spPr>
            <a:xfrm>
              <a:off x="4316701" y="2721967"/>
              <a:ext cx="3558292" cy="3537942"/>
            </a:xfrm>
            <a:prstGeom prst="roundRect">
              <a:avLst>
                <a:gd name="adj" fmla="val 3221"/>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11" name="Shape 7"/>
            <p:cNvSpPr/>
            <p:nvPr/>
          </p:nvSpPr>
          <p:spPr>
            <a:xfrm>
              <a:off x="5905948" y="2848570"/>
              <a:ext cx="379800" cy="379809"/>
            </a:xfrm>
            <a:prstGeom prst="ellipse">
              <a:avLst/>
            </a:prstGeom>
            <a:solidFill>
              <a:srgbClr val="276893"/>
            </a:solidFill>
            <a:ln/>
          </p:spPr>
          <p:txBody>
            <a:bodyPr/>
            <a:lstStyle/>
            <a:p>
              <a:endParaRPr lang="en-US"/>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0422" y="2952948"/>
              <a:ext cx="170850" cy="170855"/>
            </a:xfrm>
            <a:prstGeom prst="rect">
              <a:avLst/>
            </a:prstGeom>
          </p:spPr>
        </p:pic>
        <p:sp>
          <p:nvSpPr>
            <p:cNvPr id="13" name="Text 8"/>
            <p:cNvSpPr/>
            <p:nvPr/>
          </p:nvSpPr>
          <p:spPr>
            <a:xfrm>
              <a:off x="4443301" y="3325316"/>
              <a:ext cx="3305092"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539282"/>
                  </a:solidFill>
                  <a:latin typeface="Arial" pitchFamily="34" charset="0"/>
                  <a:ea typeface="Arial" pitchFamily="34" charset="-122"/>
                  <a:cs typeface="Arial" pitchFamily="34" charset="-120"/>
                </a:rPr>
                <a:t>التعاقد والتنفيذ</a:t>
              </a:r>
              <a:endParaRPr lang="ar-SA" sz="1200" dirty="0"/>
            </a:p>
          </p:txBody>
        </p:sp>
        <p:sp>
          <p:nvSpPr>
            <p:cNvPr id="14" name="Text 9"/>
            <p:cNvSpPr/>
            <p:nvPr/>
          </p:nvSpPr>
          <p:spPr>
            <a:xfrm>
              <a:off x="4443301" y="3581202"/>
              <a:ext cx="3305092" cy="1923653"/>
            </a:xfrm>
            <a:prstGeom prst="rect">
              <a:avLst/>
            </a:prstGeom>
            <a:noFill/>
            <a:ln/>
          </p:spPr>
          <p:txBody>
            <a:bodyPr wrap="square" lIns="0" tIns="0" rIns="50651" bIns="0" rtlCol="0" anchor="t">
              <a:normAutofit/>
            </a:bodyPr>
            <a:lstStyle/>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استقطاب كفاءات ذات خبرة فعلية بالسوق والأسعار والمنافسة</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تعزيز آليات التسعير والتكلفة قبل تقديم العروض بما يعكس تكلفة التنفيذ والمخاطر بصورة أدق</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رفع الانتقائية في اختيار الفرص والتركيز على المشاريع ذات الجدوى وهوامش الربحية المناسبة</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تطوير قاعدة الموردين والشركاء للحصول على أسعار وشروط تجارية أكثر تنافسية</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العمل كذراع خدمات (Service Arm) للشركاء العالميين مثل Schneider Electric وLenovo، مع توفير قدرات التنفيذ والخدمات محليًا.</a:t>
              </a:r>
              <a:endParaRPr lang="ar-SA" sz="950" dirty="0"/>
            </a:p>
          </p:txBody>
        </p:sp>
        <p:sp>
          <p:nvSpPr>
            <p:cNvPr id="15" name="Text 10"/>
            <p:cNvSpPr/>
            <p:nvPr/>
          </p:nvSpPr>
          <p:spPr>
            <a:xfrm>
              <a:off x="4443301" y="5562997"/>
              <a:ext cx="3305092"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b="1" dirty="0">
                  <a:solidFill>
                    <a:srgbClr val="539282"/>
                  </a:solidFill>
                  <a:latin typeface="Arial" pitchFamily="34" charset="0"/>
                  <a:ea typeface="Arial" pitchFamily="34" charset="-122"/>
                  <a:cs typeface="Arial" pitchFamily="34" charset="-120"/>
                </a:rPr>
                <a:t>النتيجة: عروض أكثر تنافسية، تسعير أكثر دقة، وفرص أعلى للفوز مع حماية الهوامش</a:t>
              </a:r>
              <a:endParaRPr lang="ar-SA" sz="950" dirty="0"/>
            </a:p>
          </p:txBody>
        </p:sp>
      </p:grpSp>
      <p:grpSp>
        <p:nvGrpSpPr>
          <p:cNvPr id="24" name="Group 23">
            <a:extLst>
              <a:ext uri="{FF2B5EF4-FFF2-40B4-BE49-F238E27FC236}">
                <a16:creationId xmlns:a16="http://schemas.microsoft.com/office/drawing/2014/main" id="{AB994149-B21C-CDFE-1472-2090F3677D0E}"/>
              </a:ext>
            </a:extLst>
          </p:cNvPr>
          <p:cNvGrpSpPr/>
          <p:nvPr/>
        </p:nvGrpSpPr>
        <p:grpSpPr>
          <a:xfrm>
            <a:off x="661475" y="2721967"/>
            <a:ext cx="3558292" cy="3537942"/>
            <a:chOff x="661475" y="2721967"/>
            <a:chExt cx="3558292" cy="3537942"/>
          </a:xfrm>
        </p:grpSpPr>
        <p:sp>
          <p:nvSpPr>
            <p:cNvPr id="16" name="Shape 11"/>
            <p:cNvSpPr/>
            <p:nvPr/>
          </p:nvSpPr>
          <p:spPr>
            <a:xfrm>
              <a:off x="661475" y="2721967"/>
              <a:ext cx="3558292" cy="3537942"/>
            </a:xfrm>
            <a:prstGeom prst="roundRect">
              <a:avLst>
                <a:gd name="adj" fmla="val 3221"/>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17" name="Shape 12"/>
            <p:cNvSpPr/>
            <p:nvPr/>
          </p:nvSpPr>
          <p:spPr>
            <a:xfrm>
              <a:off x="2250721" y="2848570"/>
              <a:ext cx="379800" cy="379809"/>
            </a:xfrm>
            <a:prstGeom prst="ellipse">
              <a:avLst/>
            </a:prstGeom>
            <a:solidFill>
              <a:srgbClr val="276893"/>
            </a:solidFill>
            <a:ln/>
          </p:spPr>
          <p:txBody>
            <a:bodyPr/>
            <a:lstStyle/>
            <a:p>
              <a:endParaRPr lang="en-US"/>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55196" y="2952948"/>
              <a:ext cx="170850" cy="170855"/>
            </a:xfrm>
            <a:prstGeom prst="rect">
              <a:avLst/>
            </a:prstGeom>
          </p:spPr>
        </p:pic>
        <p:sp>
          <p:nvSpPr>
            <p:cNvPr id="19" name="Text 13"/>
            <p:cNvSpPr/>
            <p:nvPr/>
          </p:nvSpPr>
          <p:spPr>
            <a:xfrm>
              <a:off x="788075" y="3325316"/>
              <a:ext cx="3305092"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539282"/>
                  </a:solidFill>
                  <a:latin typeface="Arial" pitchFamily="34" charset="0"/>
                  <a:ea typeface="Arial" pitchFamily="34" charset="-122"/>
                  <a:cs typeface="Arial" pitchFamily="34" charset="-120"/>
                </a:rPr>
                <a:t>سلاسل الإمداد وضغوط التكلفة</a:t>
              </a:r>
              <a:endParaRPr lang="ar-SA" sz="1200" dirty="0"/>
            </a:p>
          </p:txBody>
        </p:sp>
        <p:sp>
          <p:nvSpPr>
            <p:cNvPr id="20" name="Text 14"/>
            <p:cNvSpPr/>
            <p:nvPr/>
          </p:nvSpPr>
          <p:spPr>
            <a:xfrm>
              <a:off x="788075" y="3581202"/>
              <a:ext cx="3305092" cy="2136378"/>
            </a:xfrm>
            <a:prstGeom prst="rect">
              <a:avLst/>
            </a:prstGeom>
            <a:noFill/>
            <a:ln/>
          </p:spPr>
          <p:txBody>
            <a:bodyPr wrap="square" lIns="0" tIns="0" rIns="50651" bIns="0" rtlCol="0" anchor="t">
              <a:normAutofit/>
            </a:bodyPr>
            <a:lstStyle/>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بناء مخزون استراتيجي للمعدات والمنتجات ذات الطلب المتكرر</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تجهيز مستودعات مخصصة للشركة لرفع الجاهزية وتقليل الاعتماد على الشراء عند بدء المشروع</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تنويع الموردين وقنوات التوريد للحد من مخاطر الاعتماد على مصدر واحد</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استخدام الشحن الجوي عند الحاجة للمكونات الحرجة والمشاريع ذات الجداول الزمنية الحساسة</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التخطيط المبكر للمشتريات وربطها بالعقود المؤكدة وخطط التنفيذ</a:t>
              </a:r>
              <a:endParaRPr lang="ar-SA" sz="950" dirty="0"/>
            </a:p>
            <a:p>
              <a:pPr marL="193040" indent="-193040" algn="r" rtl="1">
                <a:lnSpc>
                  <a:spcPct val="118000"/>
                </a:lnSpc>
                <a:buSzPct val="100000"/>
                <a:buChar char="•"/>
              </a:pPr>
              <a:r>
                <a:rPr lang="ar-SA" altLang="en-US" sz="950" dirty="0">
                  <a:solidFill>
                    <a:srgbClr val="272525"/>
                  </a:solidFill>
                  <a:latin typeface="Arial" pitchFamily="34" charset="0"/>
                  <a:ea typeface="Arial" pitchFamily="34" charset="-122"/>
                  <a:cs typeface="Arial" pitchFamily="34" charset="-120"/>
                </a:rPr>
                <a:t>الاستفادة من الشراكات المباشرة مع المصنعين العالميين لتحسين توفر المنتجات والدعم الفني</a:t>
              </a:r>
              <a:endParaRPr lang="ar-SA" sz="950" dirty="0"/>
            </a:p>
          </p:txBody>
        </p:sp>
        <p:sp>
          <p:nvSpPr>
            <p:cNvPr id="21" name="Text 15"/>
            <p:cNvSpPr/>
            <p:nvPr/>
          </p:nvSpPr>
          <p:spPr>
            <a:xfrm>
              <a:off x="788075" y="5775722"/>
              <a:ext cx="3305092"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b="1" dirty="0">
                  <a:solidFill>
                    <a:srgbClr val="539282"/>
                  </a:solidFill>
                  <a:latin typeface="Arial" pitchFamily="34" charset="0"/>
                  <a:ea typeface="Arial" pitchFamily="34" charset="-122"/>
                  <a:cs typeface="Arial" pitchFamily="34" charset="-120"/>
                </a:rPr>
                <a:t>النتيجة: تقليل مخاطر التأخير، سرعة أكبر في بدء التنفيذ، وتحكم أفضل في تكاليف التوريد</a:t>
              </a:r>
              <a:endParaRPr lang="ar-SA" sz="95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480516"/>
            <a:ext cx="10868745" cy="331093"/>
          </a:xfrm>
          <a:prstGeom prst="rect">
            <a:avLst/>
          </a:prstGeom>
          <a:noFill/>
          <a:ln/>
        </p:spPr>
        <p:txBody>
          <a:bodyPr wrap="none" lIns="0" tIns="0" rIns="0" bIns="0" rtlCol="0" anchor="t"/>
          <a:lstStyle/>
          <a:p>
            <a:pPr marL="0" indent="0" algn="r" rtl="1">
              <a:lnSpc>
                <a:spcPct val="104000"/>
              </a:lnSpc>
              <a:buNone/>
            </a:pPr>
            <a:r>
              <a:rPr lang="ar-SA" altLang="en-US" sz="2050" b="1" dirty="0">
                <a:solidFill>
                  <a:srgbClr val="000000"/>
                </a:solidFill>
                <a:latin typeface="Arial" pitchFamily="34" charset="0"/>
                <a:ea typeface="Arial" pitchFamily="34" charset="-122"/>
                <a:cs typeface="Arial" pitchFamily="34" charset="-120"/>
              </a:rPr>
              <a:t>المستهدفات والإيرادات المتوقعة لعام 2026م</a:t>
            </a:r>
            <a:endParaRPr lang="ar-SA" sz="2050" dirty="0"/>
          </a:p>
        </p:txBody>
      </p:sp>
      <p:sp>
        <p:nvSpPr>
          <p:cNvPr id="3" name="Shape 1"/>
          <p:cNvSpPr/>
          <p:nvPr/>
        </p:nvSpPr>
        <p:spPr>
          <a:xfrm>
            <a:off x="661475" y="1105991"/>
            <a:ext cx="10868745" cy="1045468"/>
          </a:xfrm>
          <a:prstGeom prst="roundRect">
            <a:avLst>
              <a:gd name="adj" fmla="val 9121"/>
            </a:avLst>
          </a:prstGeom>
          <a:solidFill>
            <a:srgbClr val="276893"/>
          </a:solidFill>
          <a:ln/>
        </p:spPr>
        <p:txBody>
          <a:bodyPr/>
          <a:lstStyle/>
          <a:p>
            <a:endParaRPr lang="en-US"/>
          </a:p>
        </p:txBody>
      </p:sp>
      <p:sp>
        <p:nvSpPr>
          <p:cNvPr id="4" name="Text 2"/>
          <p:cNvSpPr/>
          <p:nvPr/>
        </p:nvSpPr>
        <p:spPr>
          <a:xfrm>
            <a:off x="767339" y="1200249"/>
            <a:ext cx="10657018" cy="456902"/>
          </a:xfrm>
          <a:prstGeom prst="rect">
            <a:avLst/>
          </a:prstGeom>
          <a:noFill/>
          <a:ln/>
        </p:spPr>
        <p:txBody>
          <a:bodyPr wrap="none" lIns="0" tIns="0" rIns="0" bIns="0" rtlCol="0" anchor="t"/>
          <a:lstStyle/>
          <a:p>
            <a:pPr marL="0" indent="0" algn="ctr" rtl="1">
              <a:lnSpc>
                <a:spcPct val="104000"/>
              </a:lnSpc>
              <a:buNone/>
            </a:pPr>
            <a:r>
              <a:rPr lang="en-US" sz="2850" b="1" dirty="0">
                <a:solidFill>
                  <a:srgbClr val="0A988B"/>
                </a:solidFill>
                <a:latin typeface="Overpass Bold" pitchFamily="34" charset="0"/>
                <a:ea typeface="Overpass Bold" pitchFamily="34" charset="-122"/>
                <a:cs typeface="Overpass Bold" pitchFamily="34" charset="-120"/>
              </a:rPr>
              <a:t>25%</a:t>
            </a:r>
            <a:endParaRPr lang="en-US" sz="2850" dirty="0"/>
          </a:p>
        </p:txBody>
      </p:sp>
      <p:sp>
        <p:nvSpPr>
          <p:cNvPr id="5" name="Text 3"/>
          <p:cNvSpPr/>
          <p:nvPr/>
        </p:nvSpPr>
        <p:spPr>
          <a:xfrm>
            <a:off x="767339" y="1725017"/>
            <a:ext cx="10657018" cy="339030"/>
          </a:xfrm>
          <a:prstGeom prst="rect">
            <a:avLst/>
          </a:prstGeom>
          <a:noFill/>
          <a:ln/>
        </p:spPr>
        <p:txBody>
          <a:bodyPr wrap="square" lIns="0" tIns="0" rIns="0" bIns="0" rtlCol="0" anchor="t"/>
          <a:lstStyle/>
          <a:p>
            <a:pPr marL="0" indent="0" algn="ctr" rtl="1">
              <a:lnSpc>
                <a:spcPct val="109000"/>
              </a:lnSpc>
              <a:spcAft>
                <a:spcPts val="450"/>
              </a:spcAft>
              <a:buNone/>
            </a:pPr>
            <a:r>
              <a:rPr lang="ar-SA" altLang="en-US" sz="800" b="1" dirty="0">
                <a:solidFill>
                  <a:srgbClr val="FFFFFF"/>
                </a:solidFill>
                <a:latin typeface="Arial" pitchFamily="34" charset="0"/>
                <a:ea typeface="Arial" pitchFamily="34" charset="-122"/>
                <a:cs typeface="Arial" pitchFamily="34" charset="-120"/>
              </a:rPr>
              <a:t>مستهدف النمو السنوي</a:t>
            </a:r>
            <a:endParaRPr lang="ar-SA" sz="800" dirty="0"/>
          </a:p>
          <a:p>
            <a:pPr marL="0" indent="0" algn="ctr" rtl="1">
              <a:lnSpc>
                <a:spcPct val="109000"/>
              </a:lnSpc>
              <a:buNone/>
            </a:pPr>
            <a:r>
              <a:rPr lang="ar-SA" altLang="en-US" sz="800" dirty="0">
                <a:solidFill>
                  <a:srgbClr val="FFFFFF"/>
                </a:solidFill>
                <a:latin typeface="Arial" pitchFamily="34" charset="0"/>
                <a:ea typeface="Arial" pitchFamily="34" charset="-122"/>
                <a:cs typeface="Arial" pitchFamily="34" charset="-120"/>
              </a:rPr>
              <a:t>2026–2028م</a:t>
            </a:r>
            <a:endParaRPr lang="ar-SA" sz="800" dirty="0"/>
          </a:p>
        </p:txBody>
      </p:sp>
      <p:grpSp>
        <p:nvGrpSpPr>
          <p:cNvPr id="26" name="Group 25">
            <a:extLst>
              <a:ext uri="{FF2B5EF4-FFF2-40B4-BE49-F238E27FC236}">
                <a16:creationId xmlns:a16="http://schemas.microsoft.com/office/drawing/2014/main" id="{21F0B621-A838-5953-442F-2142107C1BCC}"/>
              </a:ext>
            </a:extLst>
          </p:cNvPr>
          <p:cNvGrpSpPr/>
          <p:nvPr/>
        </p:nvGrpSpPr>
        <p:grpSpPr>
          <a:xfrm>
            <a:off x="714357" y="2227759"/>
            <a:ext cx="10815863" cy="1029791"/>
            <a:chOff x="714357" y="2227759"/>
            <a:chExt cx="10815863" cy="1029791"/>
          </a:xfrm>
        </p:grpSpPr>
        <p:sp>
          <p:nvSpPr>
            <p:cNvPr id="6" name="Shape 4"/>
            <p:cNvSpPr/>
            <p:nvPr/>
          </p:nvSpPr>
          <p:spPr>
            <a:xfrm>
              <a:off x="9718829" y="2227759"/>
              <a:ext cx="1811391" cy="1026616"/>
            </a:xfrm>
            <a:prstGeom prst="roundRect">
              <a:avLst>
                <a:gd name="adj" fmla="val 9289"/>
              </a:avLst>
            </a:prstGeom>
            <a:solidFill>
              <a:srgbClr val="F2F2F2"/>
            </a:solidFill>
            <a:ln/>
            <a:effectLst>
              <a:outerShdw blurRad="158750" dist="127" dir="16200000" algn="bl" rotWithShape="0">
                <a:srgbClr val="333333">
                  <a:alpha val="10000"/>
                </a:srgbClr>
              </a:outerShdw>
            </a:effectLst>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50063" y="2666603"/>
              <a:ext cx="148924" cy="148927"/>
            </a:xfrm>
            <a:prstGeom prst="rect">
              <a:avLst/>
            </a:prstGeom>
          </p:spPr>
        </p:pic>
        <p:sp>
          <p:nvSpPr>
            <p:cNvPr id="8" name="Text 5"/>
            <p:cNvSpPr/>
            <p:nvPr/>
          </p:nvSpPr>
          <p:spPr>
            <a:xfrm>
              <a:off x="767339" y="2333625"/>
              <a:ext cx="8845626" cy="165497"/>
            </a:xfrm>
            <a:prstGeom prst="rect">
              <a:avLst/>
            </a:prstGeom>
            <a:noFill/>
            <a:ln/>
          </p:spPr>
          <p:txBody>
            <a:bodyPr wrap="none" lIns="0" tIns="0" rIns="0" bIns="0" rtlCol="0" anchor="t"/>
            <a:lstStyle/>
            <a:p>
              <a:pPr marL="0" indent="0" algn="r" rtl="1">
                <a:lnSpc>
                  <a:spcPct val="104000"/>
                </a:lnSpc>
                <a:buNone/>
              </a:pPr>
              <a:r>
                <a:rPr lang="ar-SA" altLang="en-US" sz="1000" b="1" dirty="0">
                  <a:solidFill>
                    <a:srgbClr val="272525"/>
                  </a:solidFill>
                  <a:latin typeface="Arial" pitchFamily="34" charset="0"/>
                  <a:ea typeface="Arial" pitchFamily="34" charset="-122"/>
                  <a:cs typeface="Arial" pitchFamily="34" charset="-120"/>
                </a:rPr>
                <a:t>المستهدف الإيرادي 2026م</a:t>
              </a:r>
              <a:endParaRPr lang="ar-SA" sz="1000" dirty="0"/>
            </a:p>
          </p:txBody>
        </p:sp>
        <p:sp>
          <p:nvSpPr>
            <p:cNvPr id="9" name="Text 6"/>
            <p:cNvSpPr/>
            <p:nvPr/>
          </p:nvSpPr>
          <p:spPr>
            <a:xfrm>
              <a:off x="767339" y="2539802"/>
              <a:ext cx="8845626" cy="456902"/>
            </a:xfrm>
            <a:prstGeom prst="rect">
              <a:avLst/>
            </a:prstGeom>
            <a:noFill/>
            <a:ln/>
          </p:spPr>
          <p:txBody>
            <a:bodyPr wrap="none" lIns="0" tIns="0" rIns="0" bIns="0" rtlCol="0" anchor="t"/>
            <a:lstStyle/>
            <a:p>
              <a:pPr marL="0" indent="0" algn="r" rtl="1">
                <a:lnSpc>
                  <a:spcPct val="104000"/>
                </a:lnSpc>
                <a:buNone/>
              </a:pPr>
              <a:r>
                <a:rPr lang="ar-SA" altLang="en-US" sz="2850" b="1" dirty="0">
                  <a:solidFill>
                    <a:srgbClr val="0A988B"/>
                  </a:solidFill>
                  <a:latin typeface="Arial" pitchFamily="34" charset="0"/>
                  <a:ea typeface="Arial" pitchFamily="34" charset="-122"/>
                  <a:cs typeface="Arial" pitchFamily="34" charset="-120"/>
                </a:rPr>
                <a:t>400 مليون ريال</a:t>
              </a:r>
              <a:endParaRPr lang="ar-SA" sz="2850" dirty="0"/>
            </a:p>
          </p:txBody>
        </p:sp>
        <p:sp>
          <p:nvSpPr>
            <p:cNvPr id="10" name="Text 7"/>
            <p:cNvSpPr/>
            <p:nvPr/>
          </p:nvSpPr>
          <p:spPr>
            <a:xfrm>
              <a:off x="767339" y="3037384"/>
              <a:ext cx="8845626" cy="111125"/>
            </a:xfrm>
            <a:prstGeom prst="rect">
              <a:avLst/>
            </a:prstGeom>
            <a:noFill/>
            <a:ln/>
          </p:spPr>
          <p:txBody>
            <a:bodyPr wrap="none" lIns="0" tIns="0" rIns="0" bIns="0" rtlCol="0" anchor="t"/>
            <a:lstStyle/>
            <a:p>
              <a:pPr marL="0" indent="0" algn="r" rtl="1">
                <a:lnSpc>
                  <a:spcPct val="109000"/>
                </a:lnSpc>
                <a:buNone/>
              </a:pPr>
              <a:r>
                <a:rPr lang="ar-SA" altLang="en-US" sz="650" dirty="0">
                  <a:solidFill>
                    <a:srgbClr val="272525"/>
                  </a:solidFill>
                  <a:latin typeface="Arial" pitchFamily="34" charset="0"/>
                  <a:ea typeface="Arial" pitchFamily="34" charset="-122"/>
                  <a:cs typeface="Arial" pitchFamily="34" charset="-120"/>
                </a:rPr>
                <a:t>الإيرادات المستهدفة إدارياً لعام 2026م</a:t>
              </a:r>
              <a:endParaRPr lang="ar-SA" sz="650" dirty="0"/>
            </a:p>
          </p:txBody>
        </p:sp>
        <p:sp>
          <p:nvSpPr>
            <p:cNvPr id="11" name="Shape 8"/>
            <p:cNvSpPr/>
            <p:nvPr/>
          </p:nvSpPr>
          <p:spPr>
            <a:xfrm>
              <a:off x="714357" y="3251200"/>
              <a:ext cx="8951589" cy="6350"/>
            </a:xfrm>
            <a:prstGeom prst="roundRect">
              <a:avLst>
                <a:gd name="adj" fmla="val 49999"/>
              </a:avLst>
            </a:prstGeom>
            <a:solidFill>
              <a:srgbClr val="AFCBF8"/>
            </a:solidFill>
            <a:ln/>
          </p:spPr>
          <p:txBody>
            <a:bodyPr/>
            <a:lstStyle/>
            <a:p>
              <a:endParaRPr lang="en-US"/>
            </a:p>
          </p:txBody>
        </p:sp>
      </p:grpSp>
      <p:grpSp>
        <p:nvGrpSpPr>
          <p:cNvPr id="27" name="Group 26">
            <a:extLst>
              <a:ext uri="{FF2B5EF4-FFF2-40B4-BE49-F238E27FC236}">
                <a16:creationId xmlns:a16="http://schemas.microsoft.com/office/drawing/2014/main" id="{20B99CCB-9638-C534-B02D-5552292BBE9C}"/>
              </a:ext>
            </a:extLst>
          </p:cNvPr>
          <p:cNvGrpSpPr/>
          <p:nvPr/>
        </p:nvGrpSpPr>
        <p:grpSpPr>
          <a:xfrm>
            <a:off x="714357" y="3307259"/>
            <a:ext cx="10815863" cy="1029791"/>
            <a:chOff x="714357" y="3307259"/>
            <a:chExt cx="10815863" cy="1029791"/>
          </a:xfrm>
        </p:grpSpPr>
        <p:sp>
          <p:nvSpPr>
            <p:cNvPr id="12" name="Shape 9"/>
            <p:cNvSpPr/>
            <p:nvPr/>
          </p:nvSpPr>
          <p:spPr>
            <a:xfrm>
              <a:off x="7907338" y="3307259"/>
              <a:ext cx="3622882" cy="1026616"/>
            </a:xfrm>
            <a:prstGeom prst="roundRect">
              <a:avLst>
                <a:gd name="adj" fmla="val 9289"/>
              </a:avLst>
            </a:prstGeom>
            <a:solidFill>
              <a:srgbClr val="F2F2F2"/>
            </a:solidFill>
            <a:ln/>
            <a:effectLst>
              <a:outerShdw blurRad="158750" dist="127" dir="16200000" algn="bl" rotWithShape="0">
                <a:srgbClr val="333333">
                  <a:alpha val="10000"/>
                </a:srgbClr>
              </a:outerShdw>
            </a:effectLst>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44317" y="3746103"/>
              <a:ext cx="148924" cy="148927"/>
            </a:xfrm>
            <a:prstGeom prst="rect">
              <a:avLst/>
            </a:prstGeom>
          </p:spPr>
        </p:pic>
        <p:sp>
          <p:nvSpPr>
            <p:cNvPr id="14" name="Text 10"/>
            <p:cNvSpPr/>
            <p:nvPr/>
          </p:nvSpPr>
          <p:spPr>
            <a:xfrm>
              <a:off x="767339" y="3413125"/>
              <a:ext cx="7034136" cy="165497"/>
            </a:xfrm>
            <a:prstGeom prst="rect">
              <a:avLst/>
            </a:prstGeom>
            <a:noFill/>
            <a:ln/>
          </p:spPr>
          <p:txBody>
            <a:bodyPr wrap="none" lIns="0" tIns="0" rIns="0" bIns="0" rtlCol="0" anchor="t"/>
            <a:lstStyle/>
            <a:p>
              <a:pPr marL="0" indent="0" algn="r" rtl="1">
                <a:lnSpc>
                  <a:spcPct val="104000"/>
                </a:lnSpc>
                <a:buNone/>
              </a:pPr>
              <a:r>
                <a:rPr lang="ar-SA" altLang="en-US" sz="1000" b="1" dirty="0">
                  <a:solidFill>
                    <a:srgbClr val="272525"/>
                  </a:solidFill>
                  <a:latin typeface="Arial" pitchFamily="34" charset="0"/>
                  <a:ea typeface="Arial" pitchFamily="34" charset="-122"/>
                  <a:cs typeface="Arial" pitchFamily="34" charset="-120"/>
                </a:rPr>
                <a:t>إجمالي محفظة الأعمال</a:t>
              </a:r>
              <a:endParaRPr lang="ar-SA" sz="1000" dirty="0"/>
            </a:p>
          </p:txBody>
        </p:sp>
        <p:sp>
          <p:nvSpPr>
            <p:cNvPr id="15" name="Text 11"/>
            <p:cNvSpPr/>
            <p:nvPr/>
          </p:nvSpPr>
          <p:spPr>
            <a:xfrm>
              <a:off x="767339" y="3619302"/>
              <a:ext cx="7034136" cy="456902"/>
            </a:xfrm>
            <a:prstGeom prst="rect">
              <a:avLst/>
            </a:prstGeom>
            <a:noFill/>
            <a:ln/>
          </p:spPr>
          <p:txBody>
            <a:bodyPr wrap="none" lIns="0" tIns="0" rIns="0" bIns="0" rtlCol="0" anchor="t"/>
            <a:lstStyle/>
            <a:p>
              <a:pPr marL="0" indent="0" algn="r" rtl="1">
                <a:lnSpc>
                  <a:spcPct val="104000"/>
                </a:lnSpc>
                <a:buNone/>
              </a:pPr>
              <a:r>
                <a:rPr lang="ar-SA" altLang="en-US" sz="2850" b="1" dirty="0">
                  <a:solidFill>
                    <a:srgbClr val="0A988B"/>
                  </a:solidFill>
                  <a:latin typeface="Arial" pitchFamily="34" charset="0"/>
                  <a:ea typeface="Arial" pitchFamily="34" charset="-122"/>
                  <a:cs typeface="Arial" pitchFamily="34" charset="-120"/>
                </a:rPr>
                <a:t>714 مليون ريال</a:t>
              </a:r>
              <a:endParaRPr lang="ar-SA" sz="2850" dirty="0"/>
            </a:p>
          </p:txBody>
        </p:sp>
        <p:sp>
          <p:nvSpPr>
            <p:cNvPr id="16" name="Text 12"/>
            <p:cNvSpPr/>
            <p:nvPr/>
          </p:nvSpPr>
          <p:spPr>
            <a:xfrm>
              <a:off x="767339" y="4116884"/>
              <a:ext cx="7034136" cy="111125"/>
            </a:xfrm>
            <a:prstGeom prst="rect">
              <a:avLst/>
            </a:prstGeom>
            <a:noFill/>
            <a:ln/>
          </p:spPr>
          <p:txBody>
            <a:bodyPr wrap="none" lIns="0" tIns="0" rIns="0" bIns="0" rtlCol="0" anchor="t"/>
            <a:lstStyle/>
            <a:p>
              <a:pPr marL="0" indent="0" algn="r" rtl="1">
                <a:lnSpc>
                  <a:spcPct val="109000"/>
                </a:lnSpc>
                <a:buNone/>
              </a:pPr>
              <a:r>
                <a:rPr lang="ar-SA" altLang="en-US" sz="650" dirty="0">
                  <a:solidFill>
                    <a:srgbClr val="272525"/>
                  </a:solidFill>
                  <a:latin typeface="Arial" pitchFamily="34" charset="0"/>
                  <a:ea typeface="Arial" pitchFamily="34" charset="-122"/>
                  <a:cs typeface="Arial" pitchFamily="34" charset="-120"/>
                </a:rPr>
                <a:t>إجمالي الفرص والمشروعات المؤكدة والمرتقبة</a:t>
              </a:r>
              <a:endParaRPr lang="ar-SA" sz="650" dirty="0"/>
            </a:p>
          </p:txBody>
        </p:sp>
        <p:sp>
          <p:nvSpPr>
            <p:cNvPr id="17" name="Shape 13"/>
            <p:cNvSpPr/>
            <p:nvPr/>
          </p:nvSpPr>
          <p:spPr>
            <a:xfrm>
              <a:off x="714357" y="4330700"/>
              <a:ext cx="7140099" cy="6350"/>
            </a:xfrm>
            <a:prstGeom prst="roundRect">
              <a:avLst>
                <a:gd name="adj" fmla="val 49999"/>
              </a:avLst>
            </a:prstGeom>
            <a:solidFill>
              <a:srgbClr val="AFCBF8"/>
            </a:solidFill>
            <a:ln/>
          </p:spPr>
          <p:txBody>
            <a:bodyPr/>
            <a:lstStyle/>
            <a:p>
              <a:endParaRPr lang="en-US"/>
            </a:p>
          </p:txBody>
        </p:sp>
      </p:grpSp>
      <p:grpSp>
        <p:nvGrpSpPr>
          <p:cNvPr id="28" name="Group 27">
            <a:extLst>
              <a:ext uri="{FF2B5EF4-FFF2-40B4-BE49-F238E27FC236}">
                <a16:creationId xmlns:a16="http://schemas.microsoft.com/office/drawing/2014/main" id="{070FB579-7DFB-22E0-339F-10DD334D9567}"/>
              </a:ext>
            </a:extLst>
          </p:cNvPr>
          <p:cNvGrpSpPr/>
          <p:nvPr/>
        </p:nvGrpSpPr>
        <p:grpSpPr>
          <a:xfrm>
            <a:off x="767339" y="4386759"/>
            <a:ext cx="10762882" cy="1178421"/>
            <a:chOff x="767339" y="4386759"/>
            <a:chExt cx="10762882" cy="1178421"/>
          </a:xfrm>
        </p:grpSpPr>
        <p:sp>
          <p:nvSpPr>
            <p:cNvPr id="18" name="Shape 14"/>
            <p:cNvSpPr/>
            <p:nvPr/>
          </p:nvSpPr>
          <p:spPr>
            <a:xfrm>
              <a:off x="6095848" y="4386759"/>
              <a:ext cx="5434373" cy="1178421"/>
            </a:xfrm>
            <a:prstGeom prst="roundRect">
              <a:avLst>
                <a:gd name="adj" fmla="val 8092"/>
              </a:avLst>
            </a:prstGeom>
            <a:solidFill>
              <a:srgbClr val="F2F2F2"/>
            </a:solidFill>
            <a:ln/>
            <a:effectLst>
              <a:outerShdw blurRad="158750" dist="127" dir="16200000" algn="bl" rotWithShape="0">
                <a:srgbClr val="333333">
                  <a:alpha val="10000"/>
                </a:srgbClr>
              </a:outerShdw>
            </a:effectLst>
          </p:spPr>
          <p:txBody>
            <a:bodyPr/>
            <a:lstStyle/>
            <a:p>
              <a:endParaRPr lang="en-US"/>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38572" y="4901505"/>
              <a:ext cx="148924" cy="148927"/>
            </a:xfrm>
            <a:prstGeom prst="rect">
              <a:avLst/>
            </a:prstGeom>
          </p:spPr>
        </p:pic>
        <p:sp>
          <p:nvSpPr>
            <p:cNvPr id="20" name="Text 15"/>
            <p:cNvSpPr/>
            <p:nvPr/>
          </p:nvSpPr>
          <p:spPr>
            <a:xfrm>
              <a:off x="767339" y="4492625"/>
              <a:ext cx="5222645" cy="165497"/>
            </a:xfrm>
            <a:prstGeom prst="rect">
              <a:avLst/>
            </a:prstGeom>
            <a:noFill/>
            <a:ln/>
          </p:spPr>
          <p:txBody>
            <a:bodyPr wrap="none" lIns="0" tIns="0" rIns="0" bIns="0" rtlCol="0" anchor="t"/>
            <a:lstStyle/>
            <a:p>
              <a:pPr marL="0" indent="0" algn="r" rtl="1">
                <a:lnSpc>
                  <a:spcPct val="104000"/>
                </a:lnSpc>
                <a:buNone/>
              </a:pPr>
              <a:r>
                <a:rPr lang="ar-SA" altLang="en-US" sz="1000" b="1" dirty="0">
                  <a:solidFill>
                    <a:srgbClr val="272525"/>
                  </a:solidFill>
                  <a:latin typeface="Arial" pitchFamily="34" charset="0"/>
                  <a:ea typeface="Arial" pitchFamily="34" charset="-122"/>
                  <a:cs typeface="Arial" pitchFamily="34" charset="-120"/>
                </a:rPr>
                <a:t>العقود المؤكدة (Backlog)</a:t>
              </a:r>
              <a:endParaRPr lang="ar-SA" sz="1000" dirty="0"/>
            </a:p>
          </p:txBody>
        </p:sp>
        <p:sp>
          <p:nvSpPr>
            <p:cNvPr id="21" name="Text 16"/>
            <p:cNvSpPr/>
            <p:nvPr/>
          </p:nvSpPr>
          <p:spPr>
            <a:xfrm>
              <a:off x="767339" y="4698802"/>
              <a:ext cx="5222645" cy="456902"/>
            </a:xfrm>
            <a:prstGeom prst="rect">
              <a:avLst/>
            </a:prstGeom>
            <a:noFill/>
            <a:ln/>
          </p:spPr>
          <p:txBody>
            <a:bodyPr wrap="none" lIns="0" tIns="0" rIns="0" bIns="0" rtlCol="0" anchor="t"/>
            <a:lstStyle/>
            <a:p>
              <a:pPr marL="0" indent="0" algn="r" rtl="1">
                <a:lnSpc>
                  <a:spcPct val="104000"/>
                </a:lnSpc>
                <a:buNone/>
              </a:pPr>
              <a:r>
                <a:rPr lang="ar-SA" altLang="en-US" sz="2850" b="1" dirty="0">
                  <a:solidFill>
                    <a:srgbClr val="539282"/>
                  </a:solidFill>
                  <a:latin typeface="Arial" pitchFamily="34" charset="0"/>
                  <a:ea typeface="Arial" pitchFamily="34" charset="-122"/>
                  <a:cs typeface="Arial" pitchFamily="34" charset="-120"/>
                </a:rPr>
                <a:t>513.18 مليون ريال</a:t>
              </a:r>
              <a:endParaRPr lang="ar-SA" sz="2850" dirty="0"/>
            </a:p>
          </p:txBody>
        </p:sp>
        <p:sp>
          <p:nvSpPr>
            <p:cNvPr id="22" name="Text 17"/>
            <p:cNvSpPr/>
            <p:nvPr/>
          </p:nvSpPr>
          <p:spPr>
            <a:xfrm>
              <a:off x="767339" y="5196384"/>
              <a:ext cx="5222645" cy="262930"/>
            </a:xfrm>
            <a:prstGeom prst="rect">
              <a:avLst/>
            </a:prstGeom>
            <a:noFill/>
            <a:ln/>
          </p:spPr>
          <p:txBody>
            <a:bodyPr wrap="square" lIns="0" tIns="0" rIns="0" bIns="0" rtlCol="0" anchor="t"/>
            <a:lstStyle/>
            <a:p>
              <a:pPr marL="0" indent="0" algn="r" rtl="1">
                <a:lnSpc>
                  <a:spcPct val="109000"/>
                </a:lnSpc>
                <a:spcAft>
                  <a:spcPts val="300"/>
                </a:spcAft>
                <a:buNone/>
              </a:pPr>
              <a:r>
                <a:rPr lang="ar-SA" altLang="en-US" sz="650" dirty="0">
                  <a:solidFill>
                    <a:srgbClr val="272525"/>
                  </a:solidFill>
                  <a:latin typeface="Arial" pitchFamily="34" charset="0"/>
                  <a:ea typeface="Arial" pitchFamily="34" charset="-122"/>
                  <a:cs typeface="Arial" pitchFamily="34" charset="-120"/>
                </a:rPr>
                <a:t>عقود موقّعة قيد التنفيذ والتسليم</a:t>
              </a:r>
              <a:endParaRPr lang="ar-SA" sz="650" dirty="0"/>
            </a:p>
            <a:p>
              <a:pPr marL="0" indent="0" algn="r" rtl="1">
                <a:lnSpc>
                  <a:spcPct val="109000"/>
                </a:lnSpc>
                <a:buNone/>
              </a:pPr>
              <a:r>
                <a:rPr lang="ar-SA" altLang="en-US" sz="650" dirty="0">
                  <a:solidFill>
                    <a:srgbClr val="272525"/>
                  </a:solidFill>
                  <a:latin typeface="Arial" pitchFamily="34" charset="0"/>
                  <a:ea typeface="Arial" pitchFamily="34" charset="-122"/>
                  <a:cs typeface="Arial" pitchFamily="34" charset="-120"/>
                </a:rPr>
                <a:t>قيمة العقود المؤكدة بعد احتساب إيرادات النصف الأول 2026</a:t>
              </a:r>
              <a:endParaRPr lang="ar-SA" sz="650" dirty="0"/>
            </a:p>
          </p:txBody>
        </p:sp>
      </p:grpSp>
      <p:grpSp>
        <p:nvGrpSpPr>
          <p:cNvPr id="29" name="Group 28">
            <a:extLst>
              <a:ext uri="{FF2B5EF4-FFF2-40B4-BE49-F238E27FC236}">
                <a16:creationId xmlns:a16="http://schemas.microsoft.com/office/drawing/2014/main" id="{192A4FE3-DC23-41B2-1F5D-9C4AEECD6B54}"/>
              </a:ext>
            </a:extLst>
          </p:cNvPr>
          <p:cNvGrpSpPr/>
          <p:nvPr/>
        </p:nvGrpSpPr>
        <p:grpSpPr>
          <a:xfrm>
            <a:off x="661475" y="5856784"/>
            <a:ext cx="10868745" cy="520700"/>
            <a:chOff x="661475" y="5856784"/>
            <a:chExt cx="10868745" cy="520700"/>
          </a:xfrm>
        </p:grpSpPr>
        <p:sp>
          <p:nvSpPr>
            <p:cNvPr id="23" name="Shape 18"/>
            <p:cNvSpPr/>
            <p:nvPr/>
          </p:nvSpPr>
          <p:spPr>
            <a:xfrm>
              <a:off x="661475" y="5856784"/>
              <a:ext cx="10868745" cy="520700"/>
            </a:xfrm>
            <a:prstGeom prst="roundRect">
              <a:avLst>
                <a:gd name="adj" fmla="val 18313"/>
              </a:avLst>
            </a:prstGeom>
            <a:solidFill>
              <a:srgbClr val="CCCCCC"/>
            </a:solidFill>
            <a:ln/>
          </p:spPr>
          <p:txBody>
            <a:bodyPr/>
            <a:lstStyle/>
            <a:p>
              <a:endParaRPr lang="en-US"/>
            </a:p>
          </p:txBody>
        </p:sp>
        <p:pic>
          <p:nvPicPr>
            <p:cNvPr id="24" name="Image 3" descr="preencoded.png"/>
            <p:cNvPicPr>
              <a:picLocks noChangeAspect="1"/>
            </p:cNvPicPr>
            <p:nvPr/>
          </p:nvPicPr>
          <p:blipFill>
            <a:blip r:embed="rId6"/>
            <a:stretch>
              <a:fillRect/>
            </a:stretch>
          </p:blipFill>
          <p:spPr>
            <a:xfrm>
              <a:off x="767339" y="5953621"/>
              <a:ext cx="132355" cy="105866"/>
            </a:xfrm>
            <a:prstGeom prst="rect">
              <a:avLst/>
            </a:prstGeom>
          </p:spPr>
        </p:pic>
        <p:sp>
          <p:nvSpPr>
            <p:cNvPr id="25" name="Text 19"/>
            <p:cNvSpPr/>
            <p:nvPr/>
          </p:nvSpPr>
          <p:spPr>
            <a:xfrm>
              <a:off x="1005557" y="5951041"/>
              <a:ext cx="10418800" cy="339030"/>
            </a:xfrm>
            <a:prstGeom prst="rect">
              <a:avLst/>
            </a:prstGeom>
            <a:noFill/>
            <a:ln/>
          </p:spPr>
          <p:txBody>
            <a:bodyPr wrap="square" lIns="0" tIns="0" rIns="0" bIns="0" rtlCol="0" anchor="t"/>
            <a:lstStyle/>
            <a:p>
              <a:pPr marL="0" indent="0" algn="r" rtl="1">
                <a:lnSpc>
                  <a:spcPct val="109000"/>
                </a:lnSpc>
                <a:spcAft>
                  <a:spcPts val="450"/>
                </a:spcAft>
                <a:buNone/>
              </a:pPr>
              <a:r>
                <a:rPr lang="ar-SA" altLang="en-US" sz="800" dirty="0">
                  <a:solidFill>
                    <a:srgbClr val="808080"/>
                  </a:solidFill>
                  <a:latin typeface="Arial" pitchFamily="34" charset="0"/>
                  <a:ea typeface="Arial" pitchFamily="34" charset="-122"/>
                  <a:cs typeface="Arial" pitchFamily="34" charset="-120"/>
                </a:rPr>
                <a:t>تمثّل أرقام عام 2026م العقود المؤكدة ومحفظة الأعمال والمستهدفات الإدارية، ولا تمثّل إيرادات محققة أو معترفاً بها محاسبياً. </a:t>
              </a:r>
              <a:endParaRPr lang="ar-SA" sz="800" dirty="0"/>
            </a:p>
            <a:p>
              <a:pPr marL="0" indent="0" algn="r" rtl="1">
                <a:lnSpc>
                  <a:spcPct val="109000"/>
                </a:lnSpc>
                <a:buNone/>
              </a:pPr>
              <a:r>
                <a:rPr lang="ar-SA" altLang="en-US" sz="800" dirty="0">
                  <a:solidFill>
                    <a:srgbClr val="808080"/>
                  </a:solidFill>
                  <a:latin typeface="Arial" pitchFamily="34" charset="0"/>
                  <a:ea typeface="Arial" pitchFamily="34" charset="-122"/>
                  <a:cs typeface="Arial" pitchFamily="34" charset="-120"/>
                </a:rPr>
                <a:t>الإيرادات الفعلية تخضع لتوقيت التنفيذ والتسليم وسياسات الاعتراف بالإيراد المعتمدة.</a:t>
              </a:r>
              <a:endParaRPr lang="ar-SA" sz="8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61475" y="469801"/>
            <a:ext cx="10868745" cy="492621"/>
          </a:xfrm>
          <a:prstGeom prst="rect">
            <a:avLst/>
          </a:prstGeom>
          <a:noFill/>
          <a:ln/>
        </p:spPr>
        <p:txBody>
          <a:bodyPr wrap="none" lIns="0" tIns="0" rIns="0" bIns="0" rtlCol="0" anchor="t"/>
          <a:lstStyle/>
          <a:p>
            <a:pPr marL="0" indent="0" algn="r" rtl="1">
              <a:lnSpc>
                <a:spcPct val="104000"/>
              </a:lnSpc>
              <a:buNone/>
            </a:pPr>
            <a:r>
              <a:rPr lang="ar-SA" altLang="en-US" sz="3100" b="1" dirty="0">
                <a:solidFill>
                  <a:srgbClr val="000000"/>
                </a:solidFill>
                <a:latin typeface="Arial" pitchFamily="34" charset="0"/>
                <a:ea typeface="Arial" pitchFamily="34" charset="-122"/>
                <a:cs typeface="Arial" pitchFamily="34" charset="-120"/>
              </a:rPr>
              <a:t>آليات الوصول إلى المستهدفات</a:t>
            </a:r>
            <a:endParaRPr lang="ar-SA" sz="3100" dirty="0"/>
          </a:p>
        </p:txBody>
      </p:sp>
      <p:sp>
        <p:nvSpPr>
          <p:cNvPr id="3" name="Text 1"/>
          <p:cNvSpPr/>
          <p:nvPr/>
        </p:nvSpPr>
        <p:spPr>
          <a:xfrm>
            <a:off x="51890" y="1262856"/>
            <a:ext cx="11478330" cy="246261"/>
          </a:xfrm>
          <a:prstGeom prst="rect">
            <a:avLst/>
          </a:prstGeom>
          <a:noFill/>
          <a:ln/>
        </p:spPr>
        <p:txBody>
          <a:bodyPr wrap="none" lIns="0" tIns="0" rIns="0" bIns="0" rtlCol="0" anchor="t"/>
          <a:lstStyle/>
          <a:p>
            <a:pPr marL="0" indent="0" algn="r" rtl="1">
              <a:lnSpc>
                <a:spcPct val="130000"/>
              </a:lnSpc>
              <a:buNone/>
            </a:pPr>
            <a:r>
              <a:rPr lang="ar-SA" altLang="en-US" sz="1200" dirty="0">
                <a:solidFill>
                  <a:srgbClr val="272525"/>
                </a:solidFill>
                <a:latin typeface="Arial" pitchFamily="34" charset="0"/>
                <a:ea typeface="Arial" pitchFamily="34" charset="-122"/>
                <a:cs typeface="Arial" pitchFamily="34" charset="-120"/>
              </a:rPr>
              <a:t>تدعم هذه الركائز تحويل محفظة الأعمال إلى إيرادات قابلة للتحقق، مع تحسين جودة الإيرادات واستدامتها</a:t>
            </a:r>
            <a:endParaRPr lang="ar-SA" sz="1200" dirty="0"/>
          </a:p>
        </p:txBody>
      </p:sp>
      <p:grpSp>
        <p:nvGrpSpPr>
          <p:cNvPr id="27" name="Group 26">
            <a:extLst>
              <a:ext uri="{FF2B5EF4-FFF2-40B4-BE49-F238E27FC236}">
                <a16:creationId xmlns:a16="http://schemas.microsoft.com/office/drawing/2014/main" id="{1401A9F5-0FCB-E89A-55A2-ACA40C8B864B}"/>
              </a:ext>
            </a:extLst>
          </p:cNvPr>
          <p:cNvGrpSpPr/>
          <p:nvPr/>
        </p:nvGrpSpPr>
        <p:grpSpPr>
          <a:xfrm>
            <a:off x="8007447" y="1678087"/>
            <a:ext cx="3522773" cy="2259608"/>
            <a:chOff x="8007447" y="1678087"/>
            <a:chExt cx="3522773" cy="2259608"/>
          </a:xfrm>
        </p:grpSpPr>
        <p:sp>
          <p:nvSpPr>
            <p:cNvPr id="4" name="Shape 2"/>
            <p:cNvSpPr/>
            <p:nvPr/>
          </p:nvSpPr>
          <p:spPr>
            <a:xfrm>
              <a:off x="8007447" y="1678087"/>
              <a:ext cx="3522773" cy="2259608"/>
            </a:xfrm>
            <a:prstGeom prst="roundRect">
              <a:avLst>
                <a:gd name="adj" fmla="val 6279"/>
              </a:avLst>
            </a:prstGeom>
            <a:solidFill>
              <a:srgbClr val="F2F2F2"/>
            </a:solidFill>
            <a:ln/>
            <a:effectLst>
              <a:outerShdw blurRad="236220" dist="127" dir="16200000" algn="bl" rotWithShape="0">
                <a:srgbClr val="333333">
                  <a:alpha val="10000"/>
                </a:srgbClr>
              </a:outerShdw>
            </a:effectLst>
          </p:spPr>
          <p:txBody>
            <a:bodyPr/>
            <a:lstStyle/>
            <a:p>
              <a:endParaRPr lang="en-US"/>
            </a:p>
          </p:txBody>
        </p:sp>
        <p:sp>
          <p:nvSpPr>
            <p:cNvPr id="5" name="Shape 3"/>
            <p:cNvSpPr/>
            <p:nvPr/>
          </p:nvSpPr>
          <p:spPr>
            <a:xfrm>
              <a:off x="9532401" y="1835646"/>
              <a:ext cx="472865" cy="472877"/>
            </a:xfrm>
            <a:prstGeom prst="ellipse">
              <a:avLst/>
            </a:prstGeom>
            <a:solidFill>
              <a:srgbClr val="276893"/>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62474" y="1965623"/>
              <a:ext cx="212720" cy="212725"/>
            </a:xfrm>
            <a:prstGeom prst="rect">
              <a:avLst/>
            </a:prstGeom>
          </p:spPr>
        </p:pic>
        <p:sp>
          <p:nvSpPr>
            <p:cNvPr id="7" name="Text 4"/>
            <p:cNvSpPr/>
            <p:nvPr/>
          </p:nvSpPr>
          <p:spPr>
            <a:xfrm>
              <a:off x="8165003" y="2458740"/>
              <a:ext cx="3207662" cy="246261"/>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272525"/>
                  </a:solidFill>
                  <a:latin typeface="Arial" pitchFamily="34" charset="0"/>
                  <a:ea typeface="Arial" pitchFamily="34" charset="-122"/>
                  <a:cs typeface="Arial" pitchFamily="34" charset="-120"/>
                </a:rPr>
                <a:t>تعميق العلاقة مع العملاء</a:t>
              </a:r>
              <a:endParaRPr lang="ar-SA" sz="1550" dirty="0"/>
            </a:p>
          </p:txBody>
        </p:sp>
        <p:sp>
          <p:nvSpPr>
            <p:cNvPr id="8" name="Text 5"/>
            <p:cNvSpPr/>
            <p:nvPr/>
          </p:nvSpPr>
          <p:spPr>
            <a:xfrm>
              <a:off x="8165003" y="2795091"/>
              <a:ext cx="3207662" cy="738783"/>
            </a:xfrm>
            <a:prstGeom prst="rect">
              <a:avLst/>
            </a:prstGeom>
            <a:noFill/>
            <a:ln/>
          </p:spPr>
          <p:txBody>
            <a:bodyPr wrap="square" lIns="0" tIns="0" rIns="0" bIns="0" rtlCol="0" anchor="t">
              <a:normAutofit/>
            </a:bodyPr>
            <a:lstStyle/>
            <a:p>
              <a:pPr marL="0" indent="0" algn="ctr" rtl="1">
                <a:lnSpc>
                  <a:spcPct val="130000"/>
                </a:lnSpc>
                <a:buNone/>
              </a:pPr>
              <a:r>
                <a:rPr lang="ar-SA" altLang="en-US" sz="1200" dirty="0">
                  <a:solidFill>
                    <a:srgbClr val="272525"/>
                  </a:solidFill>
                  <a:latin typeface="Arial" pitchFamily="34" charset="0"/>
                  <a:ea typeface="Arial" pitchFamily="34" charset="-122"/>
                  <a:cs typeface="Arial" pitchFamily="34" charset="-120"/>
                </a:rPr>
                <a:t>توسيع نطاق الأعمال مع قاعدة الـ +500 عميل الحالية عبر البيع التوسّعي والمشاريع المتكرّرة، مستندين إلى سجلّ ثقة ومعدّل تكرار تعامل مرتفع.</a:t>
              </a:r>
              <a:endParaRPr lang="ar-SA" sz="1200" dirty="0"/>
            </a:p>
          </p:txBody>
        </p:sp>
      </p:grpSp>
      <p:grpSp>
        <p:nvGrpSpPr>
          <p:cNvPr id="28" name="Group 27">
            <a:extLst>
              <a:ext uri="{FF2B5EF4-FFF2-40B4-BE49-F238E27FC236}">
                <a16:creationId xmlns:a16="http://schemas.microsoft.com/office/drawing/2014/main" id="{9C13DE81-1A58-D12A-AFBF-A7D8BDB06C03}"/>
              </a:ext>
            </a:extLst>
          </p:cNvPr>
          <p:cNvGrpSpPr/>
          <p:nvPr/>
        </p:nvGrpSpPr>
        <p:grpSpPr>
          <a:xfrm>
            <a:off x="4334461" y="1678087"/>
            <a:ext cx="3522773" cy="2259608"/>
            <a:chOff x="4334461" y="1678087"/>
            <a:chExt cx="3522773" cy="2259608"/>
          </a:xfrm>
        </p:grpSpPr>
        <p:sp>
          <p:nvSpPr>
            <p:cNvPr id="9" name="Shape 6"/>
            <p:cNvSpPr/>
            <p:nvPr/>
          </p:nvSpPr>
          <p:spPr>
            <a:xfrm>
              <a:off x="4334461" y="1678087"/>
              <a:ext cx="3522773" cy="2259608"/>
            </a:xfrm>
            <a:prstGeom prst="roundRect">
              <a:avLst>
                <a:gd name="adj" fmla="val 6279"/>
              </a:avLst>
            </a:prstGeom>
            <a:solidFill>
              <a:srgbClr val="F2F2F2"/>
            </a:solidFill>
            <a:ln/>
            <a:effectLst>
              <a:outerShdw blurRad="236220" dist="127" dir="16200000" algn="bl" rotWithShape="0">
                <a:srgbClr val="333333">
                  <a:alpha val="10000"/>
                </a:srgbClr>
              </a:outerShdw>
            </a:effectLst>
          </p:spPr>
          <p:txBody>
            <a:bodyPr/>
            <a:lstStyle/>
            <a:p>
              <a:endParaRPr lang="en-US"/>
            </a:p>
          </p:txBody>
        </p:sp>
        <p:sp>
          <p:nvSpPr>
            <p:cNvPr id="10" name="Shape 7"/>
            <p:cNvSpPr/>
            <p:nvPr/>
          </p:nvSpPr>
          <p:spPr>
            <a:xfrm>
              <a:off x="5859415" y="1835646"/>
              <a:ext cx="472865" cy="472877"/>
            </a:xfrm>
            <a:prstGeom prst="ellipse">
              <a:avLst/>
            </a:prstGeom>
            <a:solidFill>
              <a:srgbClr val="276893"/>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9488" y="1965623"/>
              <a:ext cx="212720" cy="212725"/>
            </a:xfrm>
            <a:prstGeom prst="rect">
              <a:avLst/>
            </a:prstGeom>
          </p:spPr>
        </p:pic>
        <p:sp>
          <p:nvSpPr>
            <p:cNvPr id="12" name="Text 8"/>
            <p:cNvSpPr/>
            <p:nvPr/>
          </p:nvSpPr>
          <p:spPr>
            <a:xfrm>
              <a:off x="4492017" y="2458740"/>
              <a:ext cx="3207662" cy="246261"/>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272525"/>
                  </a:solidFill>
                  <a:latin typeface="Arial" pitchFamily="34" charset="0"/>
                  <a:ea typeface="Arial" pitchFamily="34" charset="-122"/>
                  <a:cs typeface="Arial" pitchFamily="34" charset="-120"/>
                </a:rPr>
                <a:t>تعزيز الشراكات مع الموردين</a:t>
              </a:r>
              <a:endParaRPr lang="ar-SA" sz="1550" dirty="0"/>
            </a:p>
          </p:txBody>
        </p:sp>
        <p:sp>
          <p:nvSpPr>
            <p:cNvPr id="13" name="Text 9"/>
            <p:cNvSpPr/>
            <p:nvPr/>
          </p:nvSpPr>
          <p:spPr>
            <a:xfrm>
              <a:off x="4492017" y="2795091"/>
              <a:ext cx="3207662" cy="985044"/>
            </a:xfrm>
            <a:prstGeom prst="rect">
              <a:avLst/>
            </a:prstGeom>
            <a:noFill/>
            <a:ln/>
          </p:spPr>
          <p:txBody>
            <a:bodyPr wrap="square" lIns="0" tIns="0" rIns="0" bIns="0" rtlCol="0" anchor="t">
              <a:normAutofit/>
            </a:bodyPr>
            <a:lstStyle/>
            <a:p>
              <a:pPr marL="0" indent="0" algn="ctr" rtl="1">
                <a:lnSpc>
                  <a:spcPct val="130000"/>
                </a:lnSpc>
                <a:buNone/>
              </a:pPr>
              <a:r>
                <a:rPr lang="ar-SA" altLang="en-US" sz="1200" dirty="0">
                  <a:solidFill>
                    <a:srgbClr val="272525"/>
                  </a:solidFill>
                  <a:latin typeface="Arial" pitchFamily="34" charset="0"/>
                  <a:ea typeface="Arial" pitchFamily="34" charset="-122"/>
                  <a:cs typeface="Arial" pitchFamily="34" charset="-120"/>
                </a:rPr>
                <a:t>ترسيخ الاتفاقيات مع الشركاء العالميين والوكالات الحصرية لضمان أفضلية التوريد والتسعير والجاهزية التقنية، وتنفيذ المشاريع الكبرى بكفاءة وهامش أفضل.</a:t>
              </a:r>
              <a:endParaRPr lang="ar-SA" sz="1200" dirty="0"/>
            </a:p>
          </p:txBody>
        </p:sp>
      </p:grpSp>
      <p:grpSp>
        <p:nvGrpSpPr>
          <p:cNvPr id="29" name="Group 28">
            <a:extLst>
              <a:ext uri="{FF2B5EF4-FFF2-40B4-BE49-F238E27FC236}">
                <a16:creationId xmlns:a16="http://schemas.microsoft.com/office/drawing/2014/main" id="{169ECB08-1CD4-D891-5C09-E26F3BD2E7CF}"/>
              </a:ext>
            </a:extLst>
          </p:cNvPr>
          <p:cNvGrpSpPr/>
          <p:nvPr/>
        </p:nvGrpSpPr>
        <p:grpSpPr>
          <a:xfrm>
            <a:off x="661475" y="1678087"/>
            <a:ext cx="3522773" cy="2259608"/>
            <a:chOff x="661475" y="1678087"/>
            <a:chExt cx="3522773" cy="2259608"/>
          </a:xfrm>
        </p:grpSpPr>
        <p:sp>
          <p:nvSpPr>
            <p:cNvPr id="14" name="Shape 10"/>
            <p:cNvSpPr/>
            <p:nvPr/>
          </p:nvSpPr>
          <p:spPr>
            <a:xfrm>
              <a:off x="661475" y="1678087"/>
              <a:ext cx="3522773" cy="2259608"/>
            </a:xfrm>
            <a:prstGeom prst="roundRect">
              <a:avLst>
                <a:gd name="adj" fmla="val 6279"/>
              </a:avLst>
            </a:prstGeom>
            <a:solidFill>
              <a:srgbClr val="F2F2F2"/>
            </a:solidFill>
            <a:ln/>
            <a:effectLst>
              <a:outerShdw blurRad="236220" dist="127" dir="16200000" algn="bl" rotWithShape="0">
                <a:srgbClr val="333333">
                  <a:alpha val="10000"/>
                </a:srgbClr>
              </a:outerShdw>
            </a:effectLst>
          </p:spPr>
          <p:txBody>
            <a:bodyPr/>
            <a:lstStyle/>
            <a:p>
              <a:endParaRPr lang="en-US"/>
            </a:p>
          </p:txBody>
        </p:sp>
        <p:sp>
          <p:nvSpPr>
            <p:cNvPr id="15" name="Shape 11"/>
            <p:cNvSpPr/>
            <p:nvPr/>
          </p:nvSpPr>
          <p:spPr>
            <a:xfrm>
              <a:off x="2186429" y="1835646"/>
              <a:ext cx="472865" cy="472877"/>
            </a:xfrm>
            <a:prstGeom prst="ellipse">
              <a:avLst/>
            </a:prstGeom>
            <a:solidFill>
              <a:srgbClr val="276893"/>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16501" y="1965623"/>
              <a:ext cx="212720" cy="212725"/>
            </a:xfrm>
            <a:prstGeom prst="rect">
              <a:avLst/>
            </a:prstGeom>
          </p:spPr>
        </p:pic>
        <p:sp>
          <p:nvSpPr>
            <p:cNvPr id="17" name="Text 12"/>
            <p:cNvSpPr/>
            <p:nvPr/>
          </p:nvSpPr>
          <p:spPr>
            <a:xfrm>
              <a:off x="819030" y="2458740"/>
              <a:ext cx="3207662" cy="246261"/>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272525"/>
                  </a:solidFill>
                  <a:latin typeface="Arial" pitchFamily="34" charset="0"/>
                  <a:ea typeface="Arial" pitchFamily="34" charset="-122"/>
                  <a:cs typeface="Arial" pitchFamily="34" charset="-120"/>
                </a:rPr>
                <a:t>التوسّع الجغرافي</a:t>
              </a:r>
              <a:endParaRPr lang="ar-SA" sz="1550" dirty="0"/>
            </a:p>
          </p:txBody>
        </p:sp>
        <p:sp>
          <p:nvSpPr>
            <p:cNvPr id="18" name="Text 13"/>
            <p:cNvSpPr/>
            <p:nvPr/>
          </p:nvSpPr>
          <p:spPr>
            <a:xfrm>
              <a:off x="819030" y="2795091"/>
              <a:ext cx="3207662" cy="985044"/>
            </a:xfrm>
            <a:prstGeom prst="rect">
              <a:avLst/>
            </a:prstGeom>
            <a:noFill/>
            <a:ln/>
          </p:spPr>
          <p:txBody>
            <a:bodyPr wrap="square" lIns="0" tIns="0" rIns="0" bIns="0" rtlCol="0" anchor="t">
              <a:normAutofit/>
            </a:bodyPr>
            <a:lstStyle/>
            <a:p>
              <a:pPr marL="0" indent="0" algn="ctr" rtl="1">
                <a:lnSpc>
                  <a:spcPct val="130000"/>
                </a:lnSpc>
                <a:buNone/>
              </a:pPr>
              <a:r>
                <a:rPr lang="ar-SA" altLang="en-US" sz="1200" dirty="0">
                  <a:solidFill>
                    <a:srgbClr val="272525"/>
                  </a:solidFill>
                  <a:latin typeface="Arial" pitchFamily="34" charset="0"/>
                  <a:ea typeface="Arial" pitchFamily="34" charset="-122"/>
                  <a:cs typeface="Arial" pitchFamily="34" charset="-120"/>
                </a:rPr>
                <a:t>افتتاح فرع المنطقة الشرقية (الخُبر) وتوسّع مخطّط في الجنوب والشمال المملكة ، للاقتراب من العملاء الاستراتيجيين وتسريع التنفيذ والتقاط الطلب في مناطق نموّ جديدة.</a:t>
              </a:r>
              <a:endParaRPr lang="ar-SA" sz="1200" dirty="0"/>
            </a:p>
          </p:txBody>
        </p:sp>
      </p:grpSp>
      <p:grpSp>
        <p:nvGrpSpPr>
          <p:cNvPr id="30" name="Group 29">
            <a:extLst>
              <a:ext uri="{FF2B5EF4-FFF2-40B4-BE49-F238E27FC236}">
                <a16:creationId xmlns:a16="http://schemas.microsoft.com/office/drawing/2014/main" id="{28689AEB-B422-69BA-F7D6-5AE7DF9309B7}"/>
              </a:ext>
            </a:extLst>
          </p:cNvPr>
          <p:cNvGrpSpPr/>
          <p:nvPr/>
        </p:nvGrpSpPr>
        <p:grpSpPr>
          <a:xfrm>
            <a:off x="661475" y="4087912"/>
            <a:ext cx="10868745" cy="1520825"/>
            <a:chOff x="661475" y="4087912"/>
            <a:chExt cx="10868745" cy="1520825"/>
          </a:xfrm>
        </p:grpSpPr>
        <p:sp>
          <p:nvSpPr>
            <p:cNvPr id="19" name="Shape 14"/>
            <p:cNvSpPr/>
            <p:nvPr/>
          </p:nvSpPr>
          <p:spPr>
            <a:xfrm>
              <a:off x="661475" y="4087912"/>
              <a:ext cx="10868745" cy="1520825"/>
            </a:xfrm>
            <a:prstGeom prst="roundRect">
              <a:avLst>
                <a:gd name="adj" fmla="val 9329"/>
              </a:avLst>
            </a:prstGeom>
            <a:solidFill>
              <a:srgbClr val="F2F2F2"/>
            </a:solidFill>
            <a:ln/>
            <a:effectLst>
              <a:outerShdw blurRad="236220" dist="127" dir="16200000" algn="bl" rotWithShape="0">
                <a:srgbClr val="333333">
                  <a:alpha val="10000"/>
                </a:srgbClr>
              </a:outerShdw>
            </a:effectLst>
          </p:spPr>
          <p:txBody>
            <a:bodyPr/>
            <a:lstStyle/>
            <a:p>
              <a:endParaRPr lang="en-US"/>
            </a:p>
          </p:txBody>
        </p:sp>
        <p:sp>
          <p:nvSpPr>
            <p:cNvPr id="20" name="Shape 15"/>
            <p:cNvSpPr/>
            <p:nvPr/>
          </p:nvSpPr>
          <p:spPr>
            <a:xfrm>
              <a:off x="5859415" y="4245471"/>
              <a:ext cx="472865" cy="472877"/>
            </a:xfrm>
            <a:prstGeom prst="ellipse">
              <a:avLst/>
            </a:prstGeom>
            <a:solidFill>
              <a:srgbClr val="276893"/>
            </a:solidFill>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89488" y="4375448"/>
              <a:ext cx="212720" cy="212725"/>
            </a:xfrm>
            <a:prstGeom prst="rect">
              <a:avLst/>
            </a:prstGeom>
          </p:spPr>
        </p:pic>
        <p:sp>
          <p:nvSpPr>
            <p:cNvPr id="22" name="Text 16"/>
            <p:cNvSpPr/>
            <p:nvPr/>
          </p:nvSpPr>
          <p:spPr>
            <a:xfrm>
              <a:off x="819030" y="4868565"/>
              <a:ext cx="10553634" cy="246261"/>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272525"/>
                  </a:solidFill>
                  <a:latin typeface="Arial" pitchFamily="34" charset="0"/>
                  <a:ea typeface="Arial" pitchFamily="34" charset="-122"/>
                  <a:cs typeface="Arial" pitchFamily="34" charset="-120"/>
                </a:rPr>
                <a:t>التركيز على طلب السوق — خدمات عالية القيمة</a:t>
              </a:r>
              <a:endParaRPr lang="ar-SA" sz="1550" dirty="0"/>
            </a:p>
          </p:txBody>
        </p:sp>
        <p:sp>
          <p:nvSpPr>
            <p:cNvPr id="23" name="Text 17"/>
            <p:cNvSpPr/>
            <p:nvPr/>
          </p:nvSpPr>
          <p:spPr>
            <a:xfrm>
              <a:off x="819030" y="5204916"/>
              <a:ext cx="10553634" cy="246261"/>
            </a:xfrm>
            <a:prstGeom prst="rect">
              <a:avLst/>
            </a:prstGeom>
            <a:noFill/>
            <a:ln/>
          </p:spPr>
          <p:txBody>
            <a:bodyPr wrap="none" lIns="0" tIns="0" rIns="0" bIns="0" rtlCol="0" anchor="t"/>
            <a:lstStyle/>
            <a:p>
              <a:pPr marL="0" indent="0" algn="ctr" rtl="1">
                <a:lnSpc>
                  <a:spcPct val="130000"/>
                </a:lnSpc>
                <a:buNone/>
              </a:pPr>
              <a:r>
                <a:rPr lang="ar-SA" altLang="en-US" sz="1200" dirty="0">
                  <a:solidFill>
                    <a:srgbClr val="272525"/>
                  </a:solidFill>
                  <a:latin typeface="Arial" pitchFamily="34" charset="0"/>
                  <a:ea typeface="Arial" pitchFamily="34" charset="-122"/>
                  <a:cs typeface="Arial" pitchFamily="34" charset="-120"/>
                </a:rPr>
                <a:t>التوسّع في الخدمات المدارة (Managed Services) والحلول الأكثر طلبًا، بنموذج يمنح إيرادًا متكرّرًا ومستدامًا بدل المشاريع لمرة واحدة، ويرفع جودة الإيراد واستقراره.</a:t>
              </a:r>
              <a:endParaRPr lang="ar-SA" sz="1200" dirty="0"/>
            </a:p>
          </p:txBody>
        </p:sp>
      </p:grpSp>
      <p:grpSp>
        <p:nvGrpSpPr>
          <p:cNvPr id="31" name="Group 30">
            <a:extLst>
              <a:ext uri="{FF2B5EF4-FFF2-40B4-BE49-F238E27FC236}">
                <a16:creationId xmlns:a16="http://schemas.microsoft.com/office/drawing/2014/main" id="{BE9D2C59-CD30-AE1F-373A-27E774FD0EB4}"/>
              </a:ext>
            </a:extLst>
          </p:cNvPr>
          <p:cNvGrpSpPr/>
          <p:nvPr/>
        </p:nvGrpSpPr>
        <p:grpSpPr>
          <a:xfrm>
            <a:off x="564044" y="5777706"/>
            <a:ext cx="10966176" cy="610394"/>
            <a:chOff x="564044" y="5777706"/>
            <a:chExt cx="10966176" cy="610394"/>
          </a:xfrm>
        </p:grpSpPr>
        <p:sp>
          <p:nvSpPr>
            <p:cNvPr id="24" name="Shape 18"/>
            <p:cNvSpPr/>
            <p:nvPr/>
          </p:nvSpPr>
          <p:spPr>
            <a:xfrm>
              <a:off x="661475" y="5777706"/>
              <a:ext cx="10868745" cy="610394"/>
            </a:xfrm>
            <a:prstGeom prst="roundRect">
              <a:avLst>
                <a:gd name="adj" fmla="val 23243"/>
              </a:avLst>
            </a:prstGeom>
            <a:solidFill>
              <a:srgbClr val="B6FCB8"/>
            </a:solidFill>
            <a:ln/>
          </p:spPr>
          <p:txBody>
            <a:bodyPr/>
            <a:lstStyle/>
            <a:p>
              <a:endParaRPr lang="en-US"/>
            </a:p>
          </p:txBody>
        </p:sp>
        <p:pic>
          <p:nvPicPr>
            <p:cNvPr id="25" name="Image 4" descr="preencoded.png"/>
            <p:cNvPicPr>
              <a:picLocks noChangeAspect="1"/>
            </p:cNvPicPr>
            <p:nvPr/>
          </p:nvPicPr>
          <p:blipFill>
            <a:blip r:embed="rId7"/>
            <a:stretch>
              <a:fillRect/>
            </a:stretch>
          </p:blipFill>
          <p:spPr>
            <a:xfrm>
              <a:off x="819030" y="5994499"/>
              <a:ext cx="197044" cy="157559"/>
            </a:xfrm>
            <a:prstGeom prst="rect">
              <a:avLst/>
            </a:prstGeom>
          </p:spPr>
        </p:pic>
        <p:sp>
          <p:nvSpPr>
            <p:cNvPr id="26" name="Text 19"/>
            <p:cNvSpPr/>
            <p:nvPr/>
          </p:nvSpPr>
          <p:spPr>
            <a:xfrm>
              <a:off x="564044" y="5967313"/>
              <a:ext cx="10808620" cy="246261"/>
            </a:xfrm>
            <a:prstGeom prst="rect">
              <a:avLst/>
            </a:prstGeom>
            <a:noFill/>
            <a:ln/>
          </p:spPr>
          <p:txBody>
            <a:bodyPr wrap="none" lIns="0" tIns="0" rIns="0" bIns="0" rtlCol="0" anchor="t"/>
            <a:lstStyle/>
            <a:p>
              <a:pPr marL="0" indent="0" algn="r" rtl="1">
                <a:lnSpc>
                  <a:spcPct val="130000"/>
                </a:lnSpc>
                <a:buNone/>
              </a:pPr>
              <a:r>
                <a:rPr lang="ar-SA" altLang="en-US" sz="1200" dirty="0">
                  <a:solidFill>
                    <a:srgbClr val="000000"/>
                  </a:solidFill>
                  <a:latin typeface="Arial" pitchFamily="34" charset="0"/>
                  <a:ea typeface="Arial" pitchFamily="34" charset="-122"/>
                  <a:cs typeface="Arial" pitchFamily="34" charset="-120"/>
                </a:rPr>
                <a:t>«تدعم هذه الركائز تنفيذ محفظة الأعمال البالغة 714 مليون ريال وتحويلها تدريجيًا إلى إيرادات، وفق جداول التنفيذ والتسليم وسياسات الاعتراف بالإيراد</a:t>
              </a:r>
              <a:endParaRPr lang="ar-SA" sz="12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1475" y="503932"/>
            <a:ext cx="10868745" cy="419894"/>
          </a:xfrm>
          <a:prstGeom prst="rect">
            <a:avLst/>
          </a:prstGeom>
          <a:noFill/>
          <a:ln/>
        </p:spPr>
        <p:txBody>
          <a:bodyPr wrap="none" lIns="0" tIns="0" rIns="0" bIns="0" rtlCol="0" anchor="t"/>
          <a:lstStyle/>
          <a:p>
            <a:pPr marL="0" indent="0" algn="r" rtl="1">
              <a:lnSpc>
                <a:spcPct val="104000"/>
              </a:lnSpc>
              <a:buNone/>
            </a:pPr>
            <a:r>
              <a:rPr lang="ar-SA" altLang="en-US" sz="2600" b="1" dirty="0">
                <a:solidFill>
                  <a:srgbClr val="000000"/>
                </a:solidFill>
                <a:latin typeface="Arial" pitchFamily="34" charset="0"/>
                <a:ea typeface="Arial" pitchFamily="34" charset="-122"/>
                <a:cs typeface="Arial" pitchFamily="34" charset="-120"/>
              </a:rPr>
              <a:t>التركيز التشغيلي</a:t>
            </a:r>
            <a:endParaRPr lang="ar-SA" sz="2600" dirty="0"/>
          </a:p>
        </p:txBody>
      </p:sp>
      <p:sp>
        <p:nvSpPr>
          <p:cNvPr id="3" name="Text 1"/>
          <p:cNvSpPr/>
          <p:nvPr/>
        </p:nvSpPr>
        <p:spPr>
          <a:xfrm>
            <a:off x="661475" y="967482"/>
            <a:ext cx="10868745" cy="209947"/>
          </a:xfrm>
          <a:prstGeom prst="rect">
            <a:avLst/>
          </a:prstGeom>
          <a:noFill/>
          <a:ln/>
        </p:spPr>
        <p:txBody>
          <a:bodyPr wrap="none" lIns="0" tIns="0" rIns="0" bIns="0" rtlCol="0" anchor="t"/>
          <a:lstStyle/>
          <a:p>
            <a:pPr marL="0" indent="0" algn="r" rtl="1">
              <a:lnSpc>
                <a:spcPct val="104000"/>
              </a:lnSpc>
              <a:buNone/>
            </a:pPr>
            <a:r>
              <a:rPr lang="ar-SA" altLang="en-US" sz="1300" b="1" dirty="0">
                <a:solidFill>
                  <a:srgbClr val="000000"/>
                </a:solidFill>
                <a:latin typeface="Arial" pitchFamily="34" charset="0"/>
                <a:ea typeface="Arial" pitchFamily="34" charset="-122"/>
                <a:cs typeface="Arial" pitchFamily="34" charset="-120"/>
              </a:rPr>
              <a:t>توزيع الجهد التشغيلي لدعم النمو</a:t>
            </a:r>
            <a:endParaRPr lang="ar-SA" sz="1300" dirty="0"/>
          </a:p>
        </p:txBody>
      </p:sp>
      <p:sp>
        <p:nvSpPr>
          <p:cNvPr id="4" name="Shape 2"/>
          <p:cNvSpPr/>
          <p:nvPr/>
        </p:nvSpPr>
        <p:spPr>
          <a:xfrm>
            <a:off x="661475" y="1341140"/>
            <a:ext cx="10868745" cy="1418233"/>
          </a:xfrm>
          <a:prstGeom prst="roundRect">
            <a:avLst>
              <a:gd name="adj" fmla="val 8528"/>
            </a:avLst>
          </a:prstGeom>
          <a:solidFill>
            <a:srgbClr val="276893"/>
          </a:solidFill>
          <a:ln/>
        </p:spPr>
        <p:txBody>
          <a:bodyPr/>
          <a:lstStyle/>
          <a:p>
            <a:endParaRPr lang="en-US"/>
          </a:p>
        </p:txBody>
      </p:sp>
      <p:sp>
        <p:nvSpPr>
          <p:cNvPr id="5" name="Text 3"/>
          <p:cNvSpPr/>
          <p:nvPr/>
        </p:nvSpPr>
        <p:spPr>
          <a:xfrm>
            <a:off x="795814" y="1483816"/>
            <a:ext cx="10600068" cy="839887"/>
          </a:xfrm>
          <a:prstGeom prst="rect">
            <a:avLst/>
          </a:prstGeom>
          <a:noFill/>
          <a:ln/>
        </p:spPr>
        <p:txBody>
          <a:bodyPr wrap="none" lIns="0" tIns="0" rIns="0" bIns="0" rtlCol="0" anchor="t"/>
          <a:lstStyle/>
          <a:p>
            <a:pPr marL="0" indent="0" algn="ctr" rtl="1">
              <a:lnSpc>
                <a:spcPct val="104000"/>
              </a:lnSpc>
              <a:buNone/>
            </a:pPr>
            <a:r>
              <a:rPr lang="en-US" sz="5250" b="1" dirty="0">
                <a:solidFill>
                  <a:srgbClr val="FFFFFF"/>
                </a:solidFill>
                <a:latin typeface="Overpass Bold" pitchFamily="34" charset="0"/>
                <a:ea typeface="Overpass Bold" pitchFamily="34" charset="-122"/>
                <a:cs typeface="Overpass Bold" pitchFamily="34" charset="-120"/>
              </a:rPr>
              <a:t>95%</a:t>
            </a:r>
            <a:endParaRPr lang="en-US" sz="5250" dirty="0"/>
          </a:p>
        </p:txBody>
      </p:sp>
      <p:sp>
        <p:nvSpPr>
          <p:cNvPr id="6" name="Text 4"/>
          <p:cNvSpPr/>
          <p:nvPr/>
        </p:nvSpPr>
        <p:spPr>
          <a:xfrm>
            <a:off x="491021" y="2432844"/>
            <a:ext cx="11209652" cy="194766"/>
          </a:xfrm>
          <a:prstGeom prst="rect">
            <a:avLst/>
          </a:prstGeom>
          <a:noFill/>
          <a:ln/>
        </p:spPr>
        <p:txBody>
          <a:bodyPr wrap="none" lIns="0" tIns="0" rIns="0" bIns="0" rtlCol="0" anchor="t"/>
          <a:lstStyle/>
          <a:p>
            <a:pPr marL="0" indent="0" algn="ctr" rtl="1">
              <a:lnSpc>
                <a:spcPct val="121000"/>
              </a:lnSpc>
              <a:buNone/>
            </a:pPr>
            <a:r>
              <a:rPr lang="ar-SA" altLang="en-US" sz="1050" b="1" dirty="0">
                <a:solidFill>
                  <a:srgbClr val="FFFFFF"/>
                </a:solidFill>
                <a:latin typeface="Arial" pitchFamily="34" charset="0"/>
                <a:ea typeface="Arial" pitchFamily="34" charset="-122"/>
                <a:cs typeface="Arial" pitchFamily="34" charset="-120"/>
              </a:rPr>
              <a:t>من طاقتنا مركّزة على تحقيق المحفظة والتنفيذ </a:t>
            </a:r>
            <a:endParaRPr lang="ar-SA" sz="1050" dirty="0"/>
          </a:p>
        </p:txBody>
      </p:sp>
      <p:grpSp>
        <p:nvGrpSpPr>
          <p:cNvPr id="19" name="Group 18">
            <a:extLst>
              <a:ext uri="{FF2B5EF4-FFF2-40B4-BE49-F238E27FC236}">
                <a16:creationId xmlns:a16="http://schemas.microsoft.com/office/drawing/2014/main" id="{D74544BF-80E6-23DA-32AB-1DB0DF4B72F0}"/>
              </a:ext>
            </a:extLst>
          </p:cNvPr>
          <p:cNvGrpSpPr/>
          <p:nvPr/>
        </p:nvGrpSpPr>
        <p:grpSpPr>
          <a:xfrm>
            <a:off x="564739" y="2882205"/>
            <a:ext cx="5463939" cy="2879725"/>
            <a:chOff x="564739" y="2882205"/>
            <a:chExt cx="5463939" cy="2879725"/>
          </a:xfrm>
        </p:grpSpPr>
        <p:sp>
          <p:nvSpPr>
            <p:cNvPr id="7" name="Shape 5"/>
            <p:cNvSpPr/>
            <p:nvPr/>
          </p:nvSpPr>
          <p:spPr>
            <a:xfrm>
              <a:off x="564739" y="2882205"/>
              <a:ext cx="5463939" cy="2879725"/>
            </a:xfrm>
            <a:prstGeom prst="roundRect">
              <a:avLst>
                <a:gd name="adj" fmla="val 6720"/>
              </a:avLst>
            </a:prstGeom>
            <a:solidFill>
              <a:srgbClr val="FFFFFF">
                <a:alpha val="95000"/>
              </a:srgbClr>
            </a:solidFill>
            <a:ln/>
          </p:spPr>
          <p:txBody>
            <a:bodyPr/>
            <a:lstStyle/>
            <a:p>
              <a:endParaRPr lang="en-US"/>
            </a:p>
          </p:txBody>
        </p:sp>
        <p:sp>
          <p:nvSpPr>
            <p:cNvPr id="8" name="Shape 6"/>
            <p:cNvSpPr/>
            <p:nvPr/>
          </p:nvSpPr>
          <p:spPr>
            <a:xfrm>
              <a:off x="699078" y="3005038"/>
              <a:ext cx="5195261" cy="2634059"/>
            </a:xfrm>
            <a:prstGeom prst="roundRect">
              <a:avLst>
                <a:gd name="adj" fmla="val 4591"/>
              </a:avLst>
            </a:prstGeom>
            <a:solidFill>
              <a:srgbClr val="F2F2F2"/>
            </a:solidFill>
            <a:ln/>
          </p:spPr>
          <p:txBody>
            <a:bodyPr/>
            <a:lstStyle/>
            <a:p>
              <a:endParaRPr lang="en-US"/>
            </a:p>
          </p:txBody>
        </p:sp>
        <p:sp>
          <p:nvSpPr>
            <p:cNvPr id="9" name="Text 7"/>
            <p:cNvSpPr/>
            <p:nvPr/>
          </p:nvSpPr>
          <p:spPr>
            <a:xfrm>
              <a:off x="833417" y="3147715"/>
              <a:ext cx="4926584" cy="252016"/>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276893"/>
                  </a:solidFill>
                  <a:latin typeface="Arial" pitchFamily="34" charset="0"/>
                  <a:ea typeface="Arial" pitchFamily="34" charset="-122"/>
                  <a:cs typeface="Arial" pitchFamily="34" charset="-120"/>
                </a:rPr>
                <a:t>95% — الأعمال الأساسية اليومية </a:t>
              </a:r>
              <a:endParaRPr lang="ar-SA" sz="1550" dirty="0"/>
            </a:p>
          </p:txBody>
        </p:sp>
        <p:sp>
          <p:nvSpPr>
            <p:cNvPr id="10" name="Text 8"/>
            <p:cNvSpPr/>
            <p:nvPr/>
          </p:nvSpPr>
          <p:spPr>
            <a:xfrm>
              <a:off x="833417" y="3508871"/>
              <a:ext cx="4926584" cy="2058491"/>
            </a:xfrm>
            <a:prstGeom prst="rect">
              <a:avLst/>
            </a:prstGeom>
            <a:noFill/>
            <a:ln/>
          </p:spPr>
          <p:txBody>
            <a:bodyPr wrap="square" lIns="0" tIns="0" rIns="53752" bIns="0" rtlCol="0" anchor="t">
              <a:normAutofit/>
            </a:bodyPr>
            <a:lstStyle/>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تنفيذ المشاريع</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إدارة التسليم</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تشغيل العقود</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تنفيذ محفظة الأعمال الاستراتيجية</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تشغيل وإدارة العقود والمشاريع</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تقديم الحلول والخدمات التقنية</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إدارة العمليات التشغيلية</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تحقيق الإيرادات المستهدفة</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دعم النمو التشغيلي المستدام</a:t>
              </a:r>
              <a:endParaRPr lang="ar-SA" sz="1050" dirty="0"/>
            </a:p>
          </p:txBody>
        </p:sp>
      </p:grpSp>
      <p:grpSp>
        <p:nvGrpSpPr>
          <p:cNvPr id="18" name="Group 17">
            <a:extLst>
              <a:ext uri="{FF2B5EF4-FFF2-40B4-BE49-F238E27FC236}">
                <a16:creationId xmlns:a16="http://schemas.microsoft.com/office/drawing/2014/main" id="{70D0A686-A915-E31C-C842-848A0123A491}"/>
              </a:ext>
            </a:extLst>
          </p:cNvPr>
          <p:cNvGrpSpPr/>
          <p:nvPr/>
        </p:nvGrpSpPr>
        <p:grpSpPr>
          <a:xfrm>
            <a:off x="6169367" y="2882205"/>
            <a:ext cx="5463939" cy="2879725"/>
            <a:chOff x="6169367" y="2882205"/>
            <a:chExt cx="5463939" cy="2879725"/>
          </a:xfrm>
        </p:grpSpPr>
        <p:sp>
          <p:nvSpPr>
            <p:cNvPr id="11" name="Shape 9"/>
            <p:cNvSpPr/>
            <p:nvPr/>
          </p:nvSpPr>
          <p:spPr>
            <a:xfrm>
              <a:off x="6169367" y="2882205"/>
              <a:ext cx="5463939" cy="2879725"/>
            </a:xfrm>
            <a:prstGeom prst="roundRect">
              <a:avLst>
                <a:gd name="adj" fmla="val 6720"/>
              </a:avLst>
            </a:prstGeom>
            <a:solidFill>
              <a:srgbClr val="FFFFFF">
                <a:alpha val="95000"/>
              </a:srgbClr>
            </a:solidFill>
            <a:ln/>
          </p:spPr>
          <p:txBody>
            <a:bodyPr/>
            <a:lstStyle/>
            <a:p>
              <a:endParaRPr lang="en-US"/>
            </a:p>
          </p:txBody>
        </p:sp>
        <p:sp>
          <p:nvSpPr>
            <p:cNvPr id="12" name="Shape 10"/>
            <p:cNvSpPr/>
            <p:nvPr/>
          </p:nvSpPr>
          <p:spPr>
            <a:xfrm>
              <a:off x="6303706" y="3005038"/>
              <a:ext cx="5195261" cy="2634059"/>
            </a:xfrm>
            <a:prstGeom prst="roundRect">
              <a:avLst>
                <a:gd name="adj" fmla="val 4591"/>
              </a:avLst>
            </a:prstGeom>
            <a:solidFill>
              <a:srgbClr val="F2F2F2"/>
            </a:solidFill>
            <a:ln/>
          </p:spPr>
          <p:txBody>
            <a:bodyPr/>
            <a:lstStyle/>
            <a:p>
              <a:endParaRPr lang="en-US"/>
            </a:p>
          </p:txBody>
        </p:sp>
        <p:sp>
          <p:nvSpPr>
            <p:cNvPr id="13" name="Text 11"/>
            <p:cNvSpPr/>
            <p:nvPr/>
          </p:nvSpPr>
          <p:spPr>
            <a:xfrm>
              <a:off x="6438044" y="3147715"/>
              <a:ext cx="4926584" cy="252016"/>
            </a:xfrm>
            <a:prstGeom prst="rect">
              <a:avLst/>
            </a:prstGeom>
            <a:noFill/>
            <a:ln/>
          </p:spPr>
          <p:txBody>
            <a:bodyPr wrap="none" lIns="0" tIns="0" rIns="0" bIns="0" rtlCol="0" anchor="t"/>
            <a:lstStyle/>
            <a:p>
              <a:pPr marL="0" indent="0" algn="ctr" rtl="1">
                <a:lnSpc>
                  <a:spcPct val="104000"/>
                </a:lnSpc>
                <a:buNone/>
              </a:pPr>
              <a:r>
                <a:rPr lang="ar-SA" altLang="en-US" sz="1550" b="1" dirty="0">
                  <a:solidFill>
                    <a:srgbClr val="F3A514"/>
                  </a:solidFill>
                  <a:latin typeface="Arial" pitchFamily="34" charset="0"/>
                  <a:ea typeface="Arial" pitchFamily="34" charset="-122"/>
                  <a:cs typeface="Arial" pitchFamily="34" charset="-120"/>
                </a:rPr>
                <a:t>5% — البحث و تطوير الأعمال </a:t>
              </a:r>
              <a:endParaRPr lang="ar-SA" sz="1550" dirty="0"/>
            </a:p>
          </p:txBody>
        </p:sp>
        <p:sp>
          <p:nvSpPr>
            <p:cNvPr id="14" name="Text 12"/>
            <p:cNvSpPr/>
            <p:nvPr/>
          </p:nvSpPr>
          <p:spPr>
            <a:xfrm>
              <a:off x="6438044" y="3508871"/>
              <a:ext cx="4926584" cy="2058491"/>
            </a:xfrm>
            <a:prstGeom prst="rect">
              <a:avLst/>
            </a:prstGeom>
            <a:noFill/>
            <a:ln/>
          </p:spPr>
          <p:txBody>
            <a:bodyPr wrap="square" lIns="0" tIns="0" rIns="53752" bIns="0" rtlCol="0" anchor="t">
              <a:normAutofit/>
            </a:bodyPr>
            <a:lstStyle/>
            <a:p>
              <a:pPr marL="213360" indent="-213360" algn="r" rtl="1">
                <a:lnSpc>
                  <a:spcPct val="121000"/>
                </a:lnSpc>
                <a:buSzPct val="100000"/>
                <a:buChar char="•"/>
              </a:pPr>
              <a:r>
                <a:rPr lang="ar-SA" altLang="en-US" sz="1050" dirty="0">
                  <a:solidFill>
                    <a:srgbClr val="272525"/>
                  </a:solidFill>
                  <a:latin typeface="Arial" pitchFamily="34" charset="0"/>
                  <a:ea typeface="Arial" pitchFamily="34" charset="-122"/>
                  <a:cs typeface="Arial" pitchFamily="34" charset="-120"/>
                </a:rPr>
                <a:t>حلول الذكاء الاصطناعي (AI Solutions)</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إنشاء وتشغيل مراكز البيانات (Data Centers)</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تصنيع أشباه الموصلات (Semiconductor Manufacturing)</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أنظمة تخطيط موارد المؤسسات (ERP Systems)</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المصانع الذكية (Smart Manufacturing)</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المدن الذكية (Smart Cities)</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تقنيات الواقع الافتراضي والمعزز (VR/AR)</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المتاحف والمعارض الرقمية والتفاعلية</a:t>
              </a:r>
              <a:endParaRPr lang="ar-SA" sz="1050" dirty="0"/>
            </a:p>
            <a:p>
              <a:pPr marL="213360" indent="-213360" algn="r" rtl="1">
                <a:lnSpc>
                  <a:spcPct val="121000"/>
                </a:lnSpc>
                <a:buSzPct val="100000"/>
                <a:buChar char="•"/>
              </a:pPr>
              <a:r>
                <a:rPr lang="ar-SA" altLang="en-US" sz="1050" dirty="0">
                  <a:solidFill>
                    <a:srgbClr val="000000"/>
                  </a:solidFill>
                  <a:latin typeface="Arial" pitchFamily="34" charset="0"/>
                  <a:ea typeface="Arial" pitchFamily="34" charset="-122"/>
                  <a:cs typeface="Arial" pitchFamily="34" charset="-120"/>
                </a:rPr>
                <a:t>تطوير الأعمال والشراكات الاستراتيجية</a:t>
              </a:r>
              <a:endParaRPr lang="ar-SA" sz="1050" dirty="0"/>
            </a:p>
          </p:txBody>
        </p:sp>
      </p:grpSp>
      <p:grpSp>
        <p:nvGrpSpPr>
          <p:cNvPr id="20" name="Group 19">
            <a:extLst>
              <a:ext uri="{FF2B5EF4-FFF2-40B4-BE49-F238E27FC236}">
                <a16:creationId xmlns:a16="http://schemas.microsoft.com/office/drawing/2014/main" id="{60FE6F70-4C31-52E5-1C8B-4868FDBD4E41}"/>
              </a:ext>
            </a:extLst>
          </p:cNvPr>
          <p:cNvGrpSpPr/>
          <p:nvPr/>
        </p:nvGrpSpPr>
        <p:grpSpPr>
          <a:xfrm>
            <a:off x="488541" y="5884763"/>
            <a:ext cx="11041679" cy="469205"/>
            <a:chOff x="488541" y="5884763"/>
            <a:chExt cx="11041679" cy="469205"/>
          </a:xfrm>
        </p:grpSpPr>
        <p:sp>
          <p:nvSpPr>
            <p:cNvPr id="15" name="Shape 13"/>
            <p:cNvSpPr/>
            <p:nvPr/>
          </p:nvSpPr>
          <p:spPr>
            <a:xfrm>
              <a:off x="661475" y="5884763"/>
              <a:ext cx="10868745" cy="469205"/>
            </a:xfrm>
            <a:prstGeom prst="roundRect">
              <a:avLst>
                <a:gd name="adj" fmla="val 25776"/>
              </a:avLst>
            </a:prstGeom>
            <a:solidFill>
              <a:srgbClr val="B6FCB8"/>
            </a:solidFill>
            <a:ln/>
          </p:spPr>
          <p:txBody>
            <a:bodyPr/>
            <a:lstStyle/>
            <a:p>
              <a:endParaRPr lang="en-US"/>
            </a:p>
          </p:txBody>
        </p:sp>
        <p:pic>
          <p:nvPicPr>
            <p:cNvPr id="16" name="Image 0" descr="preencoded.png"/>
            <p:cNvPicPr>
              <a:picLocks noChangeAspect="1"/>
            </p:cNvPicPr>
            <p:nvPr/>
          </p:nvPicPr>
          <p:blipFill>
            <a:blip r:embed="rId3"/>
            <a:stretch>
              <a:fillRect/>
            </a:stretch>
          </p:blipFill>
          <p:spPr>
            <a:xfrm>
              <a:off x="795814" y="6043216"/>
              <a:ext cx="167973" cy="134342"/>
            </a:xfrm>
            <a:prstGeom prst="rect">
              <a:avLst/>
            </a:prstGeom>
          </p:spPr>
        </p:pic>
        <p:sp>
          <p:nvSpPr>
            <p:cNvPr id="17" name="Text 14"/>
            <p:cNvSpPr/>
            <p:nvPr/>
          </p:nvSpPr>
          <p:spPr>
            <a:xfrm>
              <a:off x="488541" y="6027440"/>
              <a:ext cx="10907340" cy="194766"/>
            </a:xfrm>
            <a:prstGeom prst="rect">
              <a:avLst/>
            </a:prstGeom>
            <a:noFill/>
            <a:ln/>
          </p:spPr>
          <p:txBody>
            <a:bodyPr wrap="none" lIns="0" tIns="0" rIns="0" bIns="0" rtlCol="0" anchor="t"/>
            <a:lstStyle/>
            <a:p>
              <a:pPr marL="0" indent="0" algn="r" rtl="1">
                <a:lnSpc>
                  <a:spcPct val="121000"/>
                </a:lnSpc>
                <a:buNone/>
              </a:pPr>
              <a:r>
                <a:rPr lang="ar-SA" altLang="en-US" sz="1050" dirty="0">
                  <a:solidFill>
                    <a:srgbClr val="000000"/>
                  </a:solidFill>
                  <a:latin typeface="Arial" pitchFamily="34" charset="0"/>
                  <a:ea typeface="Arial" pitchFamily="34" charset="-122"/>
                  <a:cs typeface="Arial" pitchFamily="34" charset="-120"/>
                </a:rPr>
                <a:t>تركيز تشغيلي عالٍ على التنفيذ في مرحلة تحقيق المحفظة، مع استثمار مدروس في تطوير الأعمال يضمن استمرارية النمو.</a:t>
              </a:r>
              <a:endParaRPr lang="ar-SA" sz="105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883172"/>
          </a:xfrm>
          <a:prstGeom prst="rect">
            <a:avLst/>
          </a:prstGeom>
        </p:spPr>
      </p:pic>
      <p:sp>
        <p:nvSpPr>
          <p:cNvPr id="3" name="Text 0"/>
          <p:cNvSpPr/>
          <p:nvPr/>
        </p:nvSpPr>
        <p:spPr>
          <a:xfrm>
            <a:off x="661475" y="2212280"/>
            <a:ext cx="10868745" cy="427930"/>
          </a:xfrm>
          <a:prstGeom prst="rect">
            <a:avLst/>
          </a:prstGeom>
          <a:noFill/>
          <a:ln/>
        </p:spPr>
        <p:txBody>
          <a:bodyPr wrap="none" lIns="0" tIns="0" rIns="0" bIns="0" rtlCol="0" anchor="t"/>
          <a:lstStyle/>
          <a:p>
            <a:pPr marL="0" indent="0" algn="r" rtl="1">
              <a:lnSpc>
                <a:spcPct val="104000"/>
              </a:lnSpc>
              <a:buNone/>
            </a:pPr>
            <a:r>
              <a:rPr lang="ar-SA" altLang="en-US" sz="2650" b="1" dirty="0">
                <a:solidFill>
                  <a:srgbClr val="000000"/>
                </a:solidFill>
                <a:latin typeface="Arial" pitchFamily="34" charset="0"/>
                <a:ea typeface="Arial" pitchFamily="34" charset="-122"/>
                <a:cs typeface="Arial" pitchFamily="34" charset="-120"/>
              </a:rPr>
              <a:t>لمحة عن النصف الأول 2026م — الأداء المالي</a:t>
            </a:r>
            <a:endParaRPr lang="ar-SA" sz="2650" dirty="0"/>
          </a:p>
        </p:txBody>
      </p:sp>
      <p:sp>
        <p:nvSpPr>
          <p:cNvPr id="4" name="Text 1"/>
          <p:cNvSpPr/>
          <p:nvPr/>
        </p:nvSpPr>
        <p:spPr>
          <a:xfrm>
            <a:off x="661475" y="2685554"/>
            <a:ext cx="10868745" cy="214015"/>
          </a:xfrm>
          <a:prstGeom prst="rect">
            <a:avLst/>
          </a:prstGeom>
          <a:noFill/>
          <a:ln/>
        </p:spPr>
        <p:txBody>
          <a:bodyPr wrap="none" lIns="0" tIns="0" rIns="0" bIns="0" rtlCol="0" anchor="t"/>
          <a:lstStyle/>
          <a:p>
            <a:pPr marL="0" indent="0" algn="ctr" rtl="1">
              <a:lnSpc>
                <a:spcPct val="104000"/>
              </a:lnSpc>
              <a:buNone/>
            </a:pPr>
            <a:r>
              <a:rPr lang="ar-SA" altLang="en-US" sz="1300" b="1" dirty="0">
                <a:solidFill>
                  <a:srgbClr val="0A988B"/>
                </a:solidFill>
                <a:latin typeface="Arial" pitchFamily="34" charset="0"/>
                <a:ea typeface="Arial" pitchFamily="34" charset="-122"/>
                <a:cs typeface="Arial" pitchFamily="34" charset="-120"/>
              </a:rPr>
              <a:t>نمو قوي في الإيرادات والربحية خلال النصف الأول 2026</a:t>
            </a:r>
            <a:endParaRPr lang="ar-SA" sz="1300" dirty="0"/>
          </a:p>
        </p:txBody>
      </p:sp>
      <p:sp>
        <p:nvSpPr>
          <p:cNvPr id="5" name="Shape 2"/>
          <p:cNvSpPr/>
          <p:nvPr/>
        </p:nvSpPr>
        <p:spPr>
          <a:xfrm>
            <a:off x="661475" y="3069630"/>
            <a:ext cx="10868745" cy="484088"/>
          </a:xfrm>
          <a:prstGeom prst="roundRect">
            <a:avLst>
              <a:gd name="adj" fmla="val 25464"/>
            </a:avLst>
          </a:prstGeom>
          <a:solidFill>
            <a:srgbClr val="B6FCB8"/>
          </a:solidFill>
          <a:ln/>
        </p:spPr>
        <p:txBody>
          <a:bodyPr/>
          <a:lstStyle/>
          <a:p>
            <a:endParaRPr lang="en-US"/>
          </a:p>
        </p:txBody>
      </p:sp>
      <p:pic>
        <p:nvPicPr>
          <p:cNvPr id="6" name="Image 1" descr="preencoded.png"/>
          <p:cNvPicPr>
            <a:picLocks noChangeAspect="1"/>
          </p:cNvPicPr>
          <p:nvPr/>
        </p:nvPicPr>
        <p:blipFill>
          <a:blip r:embed="rId4"/>
          <a:stretch>
            <a:fillRect/>
          </a:stretch>
        </p:blipFill>
        <p:spPr>
          <a:xfrm>
            <a:off x="798393" y="3230761"/>
            <a:ext cx="171148" cy="136922"/>
          </a:xfrm>
          <a:prstGeom prst="rect">
            <a:avLst/>
          </a:prstGeom>
        </p:spPr>
      </p:pic>
      <p:sp>
        <p:nvSpPr>
          <p:cNvPr id="7" name="Text 3"/>
          <p:cNvSpPr/>
          <p:nvPr/>
        </p:nvSpPr>
        <p:spPr>
          <a:xfrm>
            <a:off x="496875" y="3217267"/>
            <a:ext cx="10896427" cy="200223"/>
          </a:xfrm>
          <a:prstGeom prst="rect">
            <a:avLst/>
          </a:prstGeom>
          <a:noFill/>
          <a:ln/>
        </p:spPr>
        <p:txBody>
          <a:bodyPr wrap="none" lIns="0" tIns="0" rIns="0" bIns="0" rtlCol="0" anchor="t"/>
          <a:lstStyle/>
          <a:p>
            <a:pPr marL="0" indent="0" algn="r" rtl="1">
              <a:lnSpc>
                <a:spcPct val="122000"/>
              </a:lnSpc>
              <a:buNone/>
            </a:pPr>
            <a:r>
              <a:rPr lang="ar-SA" altLang="en-US" sz="1050" dirty="0">
                <a:solidFill>
                  <a:srgbClr val="000000"/>
                </a:solidFill>
                <a:latin typeface="Arial" pitchFamily="34" charset="0"/>
                <a:ea typeface="Arial" pitchFamily="34" charset="-122"/>
                <a:cs typeface="Arial" pitchFamily="34" charset="-120"/>
              </a:rPr>
              <a:t>ارتفعت الإيرادات بنسبة 89.5% على أساس سنوي، بينما تضاعف صافي الربح تقريبًا مقارنة بالنصف الأول 2025.</a:t>
            </a:r>
            <a:endParaRPr lang="ar-SA" sz="10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61475" y="3681313"/>
          <a:ext cx="10868745" cy="2375834"/>
        </p:xfrm>
        <a:graphic>
          <a:graphicData uri="http://schemas.openxmlformats.org/drawingml/2006/table">
            <a:tbl>
              <a:tblPr/>
              <a:tblGrid>
                <a:gridCol w="3695373">
                  <a:extLst>
                    <a:ext uri="{9D8B030D-6E8A-4147-A177-3AD203B41FA5}">
                      <a16:colId xmlns:a16="http://schemas.microsoft.com/office/drawing/2014/main" val="20000"/>
                    </a:ext>
                  </a:extLst>
                </a:gridCol>
                <a:gridCol w="2391124">
                  <a:extLst>
                    <a:ext uri="{9D8B030D-6E8A-4147-A177-3AD203B41FA5}">
                      <a16:colId xmlns:a16="http://schemas.microsoft.com/office/drawing/2014/main" val="20001"/>
                    </a:ext>
                  </a:extLst>
                </a:gridCol>
                <a:gridCol w="2391124">
                  <a:extLst>
                    <a:ext uri="{9D8B030D-6E8A-4147-A177-3AD203B41FA5}">
                      <a16:colId xmlns:a16="http://schemas.microsoft.com/office/drawing/2014/main" val="20002"/>
                    </a:ext>
                  </a:extLst>
                </a:gridCol>
                <a:gridCol w="2391124">
                  <a:extLst>
                    <a:ext uri="{9D8B030D-6E8A-4147-A177-3AD203B41FA5}">
                      <a16:colId xmlns:a16="http://schemas.microsoft.com/office/drawing/2014/main" val="20003"/>
                    </a:ext>
                  </a:extLst>
                </a:gridCol>
              </a:tblGrid>
              <a:tr h="352019">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البند</a:t>
                      </a:r>
                      <a:endParaRPr lang="en-US" sz="105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CCCCCC"/>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H1 2025</a:t>
                      </a:r>
                      <a:endParaRPr lang="en-US" sz="1050" dirty="0">
                        <a:latin typeface="Overpass" charset="0"/>
                        <a:ea typeface="Overpass" charset="0"/>
                        <a:cs typeface="Overpass" charset="0"/>
                      </a:endParaRPr>
                    </a:p>
                  </a:txBody>
                  <a:tcPr marL="136965" marR="136965" marT="6350" marB="63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CCCCCC"/>
                    </a:solidFill>
                  </a:tcPr>
                </a:tc>
                <a:tc>
                  <a:txBody>
                    <a:bodyPr/>
                    <a:lstStyle/>
                    <a:p>
                      <a:pPr marL="0" indent="0">
                        <a:buNone/>
                      </a:pPr>
                      <a:r>
                        <a:rPr lang="en-US" sz="1050" b="1" dirty="0">
                          <a:solidFill>
                            <a:srgbClr val="276893"/>
                          </a:solidFill>
                          <a:latin typeface="Overpass" pitchFamily="34" charset="0"/>
                          <a:ea typeface="Overpass" pitchFamily="34" charset="-122"/>
                          <a:cs typeface="Overpass" pitchFamily="34" charset="-120"/>
                        </a:rPr>
                        <a:t>H1 2026</a:t>
                      </a:r>
                      <a:endParaRPr lang="en-US" sz="1050" dirty="0">
                        <a:latin typeface="Overpass" charset="0"/>
                        <a:ea typeface="Overpass" charset="0"/>
                        <a:cs typeface="Overpass" charset="0"/>
                      </a:endParaRPr>
                    </a:p>
                  </a:txBody>
                  <a:tcPr marL="136965" marR="136965" marT="6350" marB="6350" anchor="ct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CCCCCC"/>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النمو</a:t>
                      </a:r>
                      <a:endParaRPr lang="en-US" sz="1050" dirty="0">
                        <a:latin typeface="Overpass" charset="0"/>
                        <a:ea typeface="Overpass" charset="0"/>
                        <a:cs typeface="Overpass" charset="0"/>
                      </a:endParaRPr>
                    </a:p>
                  </a:txBody>
                  <a:tcPr marL="136965" marR="136965" marT="6350" marB="6350" anchor="ctr">
                    <a:lnL w="12700" cap="flat" cmpd="sng" algn="ctr">
                      <a:solidFill>
                        <a:srgbClr val="CCCCCC"/>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CCCCCC"/>
                    </a:solidFill>
                  </a:tcPr>
                </a:tc>
                <a:extLst>
                  <a:ext uri="{0D108BD9-81ED-4DB2-BD59-A6C34878D82A}">
                    <a16:rowId xmlns:a16="http://schemas.microsoft.com/office/drawing/2014/main" val="10000"/>
                  </a:ext>
                </a:extLst>
              </a:tr>
              <a:tr h="405398">
                <a:tc>
                  <a:txBody>
                    <a:bodyPr/>
                    <a:lstStyle/>
                    <a:p>
                      <a:pPr marL="0" indent="0">
                        <a:buNone/>
                      </a:pPr>
                      <a:r>
                        <a:rPr lang="en-US" sz="1300" b="1" dirty="0">
                          <a:solidFill>
                            <a:srgbClr val="272525"/>
                          </a:solidFill>
                          <a:latin typeface="Overpass" pitchFamily="34" charset="0"/>
                          <a:ea typeface="Overpass" pitchFamily="34" charset="-122"/>
                          <a:cs typeface="Overpass" pitchFamily="34" charset="-120"/>
                        </a:rPr>
                        <a:t>الإيرادات</a:t>
                      </a:r>
                      <a:endParaRPr lang="en-US" sz="130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95.19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180.34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0A988B"/>
                          </a:solidFill>
                          <a:latin typeface="Overpass" pitchFamily="34" charset="0"/>
                          <a:ea typeface="Overpass" pitchFamily="34" charset="-122"/>
                          <a:cs typeface="Overpass" pitchFamily="34" charset="-120"/>
                        </a:rPr>
                        <a:t>+89.5% ↑</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405398">
                <a:tc>
                  <a:txBody>
                    <a:bodyPr/>
                    <a:lstStyle/>
                    <a:p>
                      <a:pPr marL="0" indent="0">
                        <a:buNone/>
                      </a:pPr>
                      <a:r>
                        <a:rPr lang="en-US" sz="1300" b="1" dirty="0">
                          <a:solidFill>
                            <a:srgbClr val="272525"/>
                          </a:solidFill>
                          <a:latin typeface="Overpass" pitchFamily="34" charset="0"/>
                          <a:ea typeface="Overpass" pitchFamily="34" charset="-122"/>
                          <a:cs typeface="Overpass" pitchFamily="34" charset="-120"/>
                        </a:rPr>
                        <a:t>مجمل الربح</a:t>
                      </a:r>
                      <a:endParaRPr lang="en-US" sz="130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12.54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21.82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0A988B"/>
                          </a:solidFill>
                          <a:latin typeface="Overpass" pitchFamily="34" charset="0"/>
                          <a:ea typeface="Overpass" pitchFamily="34" charset="-122"/>
                          <a:cs typeface="Overpass" pitchFamily="34" charset="-120"/>
                        </a:rPr>
                        <a:t>+74.0% ↑</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405398">
                <a:tc>
                  <a:txBody>
                    <a:bodyPr/>
                    <a:lstStyle/>
                    <a:p>
                      <a:pPr marL="0" indent="0">
                        <a:buNone/>
                      </a:pPr>
                      <a:r>
                        <a:rPr lang="en-US" sz="1300" b="1" dirty="0">
                          <a:solidFill>
                            <a:srgbClr val="272525"/>
                          </a:solidFill>
                          <a:latin typeface="Overpass" pitchFamily="34" charset="0"/>
                          <a:ea typeface="Overpass" pitchFamily="34" charset="-122"/>
                          <a:cs typeface="Overpass" pitchFamily="34" charset="-120"/>
                        </a:rPr>
                        <a:t>صافي ربح الفترة من العمليات الرئيسية</a:t>
                      </a:r>
                      <a:endParaRPr lang="en-US" sz="130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7.20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13.01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0A988B"/>
                          </a:solidFill>
                          <a:latin typeface="Overpass" pitchFamily="34" charset="0"/>
                          <a:ea typeface="Overpass" pitchFamily="34" charset="-122"/>
                          <a:cs typeface="Overpass" pitchFamily="34" charset="-120"/>
                        </a:rPr>
                        <a:t>+80.7% ↑</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405398">
                <a:tc>
                  <a:txBody>
                    <a:bodyPr/>
                    <a:lstStyle/>
                    <a:p>
                      <a:pPr marL="0" indent="0">
                        <a:buNone/>
                      </a:pPr>
                      <a:r>
                        <a:rPr lang="en-US" sz="1300" b="1" dirty="0">
                          <a:solidFill>
                            <a:srgbClr val="272525"/>
                          </a:solidFill>
                          <a:latin typeface="Overpass" pitchFamily="34" charset="0"/>
                          <a:ea typeface="Overpass" pitchFamily="34" charset="-122"/>
                          <a:cs typeface="Overpass" pitchFamily="34" charset="-120"/>
                        </a:rPr>
                        <a:t>صافي الربح</a:t>
                      </a:r>
                      <a:endParaRPr lang="en-US" sz="130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3.95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7.79 مليون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0A988B"/>
                          </a:solidFill>
                          <a:latin typeface="Overpass" pitchFamily="34" charset="0"/>
                          <a:ea typeface="Overpass" pitchFamily="34" charset="-122"/>
                          <a:cs typeface="Overpass" pitchFamily="34" charset="-120"/>
                        </a:rPr>
                        <a:t>+97.3% ↑</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02223">
                <a:tc>
                  <a:txBody>
                    <a:bodyPr/>
                    <a:lstStyle/>
                    <a:p>
                      <a:pPr marL="0" indent="0">
                        <a:buNone/>
                      </a:pPr>
                      <a:r>
                        <a:rPr lang="en-US" sz="1300" b="1" dirty="0">
                          <a:solidFill>
                            <a:srgbClr val="272525"/>
                          </a:solidFill>
                          <a:latin typeface="Overpass" pitchFamily="34" charset="0"/>
                          <a:ea typeface="Overpass" pitchFamily="34" charset="-122"/>
                          <a:cs typeface="Overpass" pitchFamily="34" charset="-120"/>
                        </a:rPr>
                        <a:t>ربحية السهم (EPS)</a:t>
                      </a:r>
                      <a:endParaRPr lang="en-US" sz="1300" dirty="0">
                        <a:latin typeface="Overpass" charset="0"/>
                        <a:ea typeface="Overpass" charset="0"/>
                        <a:cs typeface="Overpass" charset="0"/>
                      </a:endParaRPr>
                    </a:p>
                  </a:txBody>
                  <a:tcPr marL="136965" marR="136965" marT="6350" marB="6350" anchor="ctr">
                    <a:lnL w="12700" cap="flat" cmpd="sng" algn="ctr">
                      <a:solidFill>
                        <a:srgbClr val="D8D4D4"/>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0.10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272525"/>
                          </a:solidFill>
                          <a:latin typeface="Overpass" pitchFamily="34" charset="0"/>
                          <a:ea typeface="Overpass" pitchFamily="34" charset="-122"/>
                          <a:cs typeface="Overpass" pitchFamily="34" charset="-120"/>
                        </a:rPr>
                        <a:t>0.18 ريال</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tc>
                  <a:txBody>
                    <a:bodyPr/>
                    <a:lstStyle/>
                    <a:p>
                      <a:pPr marL="0" indent="0">
                        <a:buNone/>
                      </a:pPr>
                      <a:r>
                        <a:rPr lang="en-US" sz="1050" b="1" dirty="0">
                          <a:solidFill>
                            <a:srgbClr val="0A988B"/>
                          </a:solidFill>
                          <a:latin typeface="Overpass" pitchFamily="34" charset="0"/>
                          <a:ea typeface="Overpass" pitchFamily="34" charset="-122"/>
                          <a:cs typeface="Overpass" pitchFamily="34" charset="-120"/>
                        </a:rPr>
                        <a:t>+80.0% ↑</a:t>
                      </a:r>
                      <a:endParaRPr lang="en-US" sz="1050" dirty="0">
                        <a:latin typeface="Overpass" charset="0"/>
                        <a:ea typeface="Overpass" charset="0"/>
                        <a:cs typeface="Overpass" charset="0"/>
                      </a:endParaRPr>
                    </a:p>
                  </a:txBody>
                  <a:tcPr marL="136965" marR="136965" marT="6350" marB="6350" anchor="ctr">
                    <a:lnL w="12700" cap="flat" cmpd="sng" algn="ctr">
                      <a:solidFill>
                        <a:srgbClr val="F2F2F2"/>
                      </a:solidFill>
                      <a:prstDash val="solid"/>
                      <a:round/>
                      <a:headEnd type="none" w="med" len="med"/>
                      <a:tailEnd type="none" w="med" len="med"/>
                    </a:lnL>
                    <a:lnR w="12700" cap="flat" cmpd="sng" algn="ctr">
                      <a:solidFill>
                        <a:srgbClr val="D8D4D4"/>
                      </a:solidFill>
                      <a:prstDash val="solid"/>
                      <a:round/>
                      <a:headEnd type="none" w="med" len="med"/>
                      <a:tailEnd type="none" w="med" len="med"/>
                    </a:lnR>
                    <a:lnT w="12700" cap="flat" cmpd="sng" algn="ctr">
                      <a:solidFill>
                        <a:srgbClr val="D8D4D4"/>
                      </a:solidFill>
                      <a:prstDash val="solid"/>
                      <a:round/>
                      <a:headEnd type="none" w="med" len="med"/>
                      <a:tailEnd type="none" w="med" len="med"/>
                    </a:lnT>
                    <a:lnB w="12700" cap="flat" cmpd="sng" algn="ctr">
                      <a:solidFill>
                        <a:srgbClr val="D8D4D4"/>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741091"/>
          </a:xfrm>
          <a:prstGeom prst="rect">
            <a:avLst/>
          </a:prstGeom>
        </p:spPr>
      </p:pic>
      <p:sp>
        <p:nvSpPr>
          <p:cNvPr id="3" name="Text 0"/>
          <p:cNvSpPr/>
          <p:nvPr/>
        </p:nvSpPr>
        <p:spPr>
          <a:xfrm>
            <a:off x="661475" y="2040037"/>
            <a:ext cx="10868745" cy="395684"/>
          </a:xfrm>
          <a:prstGeom prst="rect">
            <a:avLst/>
          </a:prstGeom>
          <a:noFill/>
          <a:ln/>
        </p:spPr>
        <p:txBody>
          <a:bodyPr wrap="none" lIns="0" tIns="0" rIns="0" bIns="0" rtlCol="0" anchor="t"/>
          <a:lstStyle/>
          <a:p>
            <a:pPr marL="0" indent="0" algn="r" rtl="1">
              <a:lnSpc>
                <a:spcPct val="104000"/>
              </a:lnSpc>
              <a:buNone/>
            </a:pPr>
            <a:r>
              <a:rPr lang="ar-SA" altLang="en-US" sz="2450" b="1" dirty="0">
                <a:solidFill>
                  <a:srgbClr val="000000"/>
                </a:solidFill>
                <a:latin typeface="Arial" pitchFamily="34" charset="0"/>
                <a:ea typeface="Arial" pitchFamily="34" charset="-122"/>
                <a:cs typeface="Arial" pitchFamily="34" charset="-120"/>
              </a:rPr>
              <a:t>الإنجازات التشغيلية والاستراتيجية — النصف الأول 2026م</a:t>
            </a:r>
            <a:endParaRPr lang="ar-SA" sz="2450" dirty="0"/>
          </a:p>
        </p:txBody>
      </p:sp>
      <p:sp>
        <p:nvSpPr>
          <p:cNvPr id="4" name="Text 1"/>
          <p:cNvSpPr/>
          <p:nvPr/>
        </p:nvSpPr>
        <p:spPr>
          <a:xfrm>
            <a:off x="661475" y="2474416"/>
            <a:ext cx="10868745"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0A988B"/>
                </a:solidFill>
                <a:latin typeface="Arial" pitchFamily="34" charset="0"/>
                <a:ea typeface="Arial" pitchFamily="34" charset="-122"/>
                <a:cs typeface="Arial" pitchFamily="34" charset="-120"/>
              </a:rPr>
              <a:t>خطوات استراتيجية تُرسّخ مكانة الشركة وتدعم النمو المستدام</a:t>
            </a:r>
            <a:endParaRPr lang="ar-SA" sz="1200" dirty="0"/>
          </a:p>
        </p:txBody>
      </p:sp>
      <p:sp>
        <p:nvSpPr>
          <p:cNvPr id="5" name="Shape 2"/>
          <p:cNvSpPr/>
          <p:nvPr/>
        </p:nvSpPr>
        <p:spPr>
          <a:xfrm>
            <a:off x="6089498" y="2817515"/>
            <a:ext cx="12700" cy="3583186"/>
          </a:xfrm>
          <a:prstGeom prst="roundRect">
            <a:avLst>
              <a:gd name="adj" fmla="val 49999"/>
            </a:avLst>
          </a:prstGeom>
          <a:solidFill>
            <a:srgbClr val="D8D4D4"/>
          </a:solidFill>
          <a:ln/>
        </p:spPr>
        <p:txBody>
          <a:bodyPr/>
          <a:lstStyle/>
          <a:p>
            <a:endParaRPr lang="en-US"/>
          </a:p>
        </p:txBody>
      </p:sp>
      <p:grpSp>
        <p:nvGrpSpPr>
          <p:cNvPr id="31" name="Group 30">
            <a:extLst>
              <a:ext uri="{FF2B5EF4-FFF2-40B4-BE49-F238E27FC236}">
                <a16:creationId xmlns:a16="http://schemas.microsoft.com/office/drawing/2014/main" id="{3ACA344A-5352-6010-02CA-BBE581A44B3A}"/>
              </a:ext>
            </a:extLst>
          </p:cNvPr>
          <p:cNvGrpSpPr/>
          <p:nvPr/>
        </p:nvGrpSpPr>
        <p:grpSpPr>
          <a:xfrm>
            <a:off x="5953423" y="2817515"/>
            <a:ext cx="5576798" cy="676771"/>
            <a:chOff x="5953423" y="2817515"/>
            <a:chExt cx="5576798" cy="676771"/>
          </a:xfrm>
        </p:grpSpPr>
        <p:sp>
          <p:nvSpPr>
            <p:cNvPr id="6" name="Shape 3"/>
            <p:cNvSpPr/>
            <p:nvPr/>
          </p:nvSpPr>
          <p:spPr>
            <a:xfrm>
              <a:off x="6225573" y="2953544"/>
              <a:ext cx="379800" cy="12700"/>
            </a:xfrm>
            <a:prstGeom prst="roundRect">
              <a:avLst>
                <a:gd name="adj" fmla="val 49999"/>
              </a:avLst>
            </a:prstGeom>
            <a:solidFill>
              <a:srgbClr val="D8D4D4"/>
            </a:solidFill>
            <a:ln/>
          </p:spPr>
          <p:txBody>
            <a:bodyPr/>
            <a:lstStyle/>
            <a:p>
              <a:endParaRPr lang="en-US"/>
            </a:p>
          </p:txBody>
        </p:sp>
        <p:sp>
          <p:nvSpPr>
            <p:cNvPr id="7" name="Shape 4"/>
            <p:cNvSpPr/>
            <p:nvPr/>
          </p:nvSpPr>
          <p:spPr>
            <a:xfrm>
              <a:off x="5953423" y="2817515"/>
              <a:ext cx="284850" cy="284857"/>
            </a:xfrm>
            <a:prstGeom prst="roundRect">
              <a:avLst>
                <a:gd name="adj" fmla="val 40009"/>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8" name="Text 5"/>
            <p:cNvSpPr/>
            <p:nvPr/>
          </p:nvSpPr>
          <p:spPr>
            <a:xfrm>
              <a:off x="6000848" y="2841179"/>
              <a:ext cx="189900" cy="237430"/>
            </a:xfrm>
            <a:prstGeom prst="rect">
              <a:avLst/>
            </a:prstGeom>
            <a:noFill/>
            <a:ln/>
          </p:spPr>
          <p:txBody>
            <a:bodyPr wrap="none" lIns="0" tIns="0" rIns="0" bIns="0" rtlCol="0" anchor="ctr"/>
            <a:lstStyle/>
            <a:p>
              <a:pPr marL="0" indent="0" algn="ctr" rtl="1">
                <a:lnSpc>
                  <a:spcPct val="100000"/>
                </a:lnSpc>
                <a:buNone/>
              </a:pPr>
              <a:r>
                <a:rPr lang="en-US" sz="1450" b="1" dirty="0">
                  <a:solidFill>
                    <a:srgbClr val="272525"/>
                  </a:solidFill>
                  <a:latin typeface="Overpass Bold" pitchFamily="34" charset="0"/>
                  <a:ea typeface="Overpass Bold" pitchFamily="34" charset="-122"/>
                  <a:cs typeface="Overpass Bold" pitchFamily="34" charset="-120"/>
                </a:rPr>
                <a:t>1</a:t>
              </a:r>
              <a:endParaRPr lang="en-US" sz="1450" dirty="0"/>
            </a:p>
          </p:txBody>
        </p:sp>
        <p:sp>
          <p:nvSpPr>
            <p:cNvPr id="9" name="Text 6"/>
            <p:cNvSpPr/>
            <p:nvPr/>
          </p:nvSpPr>
          <p:spPr>
            <a:xfrm>
              <a:off x="6728947" y="2841228"/>
              <a:ext cx="4801274" cy="237331"/>
            </a:xfrm>
            <a:prstGeom prst="rect">
              <a:avLst/>
            </a:prstGeom>
            <a:noFill/>
            <a:ln/>
          </p:spPr>
          <p:txBody>
            <a:bodyPr wrap="none" lIns="0" tIns="0" rIns="0" bIns="0" rtlCol="0" anchor="t"/>
            <a:lstStyle/>
            <a:p>
              <a:pPr marL="0" indent="0" algn="l" rtl="1">
                <a:lnSpc>
                  <a:spcPct val="104000"/>
                </a:lnSpc>
                <a:buNone/>
              </a:pPr>
              <a:r>
                <a:rPr lang="ar-SA" altLang="en-US" sz="1450" b="1" dirty="0">
                  <a:solidFill>
                    <a:srgbClr val="272525"/>
                  </a:solidFill>
                  <a:latin typeface="Arial" pitchFamily="34" charset="0"/>
                  <a:ea typeface="Arial" pitchFamily="34" charset="-122"/>
                  <a:cs typeface="Arial" pitchFamily="34" charset="-120"/>
                </a:rPr>
                <a:t>ترسية مشاريع كبرى</a:t>
              </a:r>
              <a:endParaRPr lang="ar-SA" sz="1450" dirty="0"/>
            </a:p>
          </p:txBody>
        </p:sp>
        <p:sp>
          <p:nvSpPr>
            <p:cNvPr id="10" name="Text 7"/>
            <p:cNvSpPr/>
            <p:nvPr/>
          </p:nvSpPr>
          <p:spPr>
            <a:xfrm>
              <a:off x="6728947" y="3136702"/>
              <a:ext cx="4801274" cy="357584"/>
            </a:xfrm>
            <a:prstGeom prst="rect">
              <a:avLst/>
            </a:prstGeom>
            <a:noFill/>
            <a:ln/>
          </p:spPr>
          <p:txBody>
            <a:bodyPr wrap="square" lIns="0" tIns="0" rIns="0" bIns="0" rtlCol="0" anchor="t">
              <a:normAutofit/>
            </a:bodyPr>
            <a:lstStyle/>
            <a:p>
              <a:pPr marL="0" indent="0" algn="l" rtl="1">
                <a:lnSpc>
                  <a:spcPct val="118000"/>
                </a:lnSpc>
                <a:buNone/>
              </a:pPr>
              <a:r>
                <a:rPr lang="ar-SA" altLang="en-US" sz="950" dirty="0">
                  <a:solidFill>
                    <a:srgbClr val="272525"/>
                  </a:solidFill>
                  <a:latin typeface="Arial" pitchFamily="34" charset="0"/>
                  <a:ea typeface="Arial" pitchFamily="34" charset="-122"/>
                  <a:cs typeface="Arial" pitchFamily="34" charset="-120"/>
                </a:rPr>
                <a:t>ترسية من الشركة السعودية للطاقة بقيمة إجمالية تقديرية تبلغ 314.5 مليون ريال لتحديث وتوسعة أجهزة المستخدم النهائي، على أن يتم التنفيذ عبر أوامر شراء متتالية.</a:t>
              </a:r>
              <a:endParaRPr lang="ar-SA" sz="950" dirty="0"/>
            </a:p>
          </p:txBody>
        </p:sp>
      </p:grpSp>
      <p:grpSp>
        <p:nvGrpSpPr>
          <p:cNvPr id="32" name="Group 31">
            <a:extLst>
              <a:ext uri="{FF2B5EF4-FFF2-40B4-BE49-F238E27FC236}">
                <a16:creationId xmlns:a16="http://schemas.microsoft.com/office/drawing/2014/main" id="{4D1E1980-DA1A-24AF-2C5B-5ED212BBCAD9}"/>
              </a:ext>
            </a:extLst>
          </p:cNvPr>
          <p:cNvGrpSpPr/>
          <p:nvPr/>
        </p:nvGrpSpPr>
        <p:grpSpPr>
          <a:xfrm>
            <a:off x="661475" y="3517900"/>
            <a:ext cx="5576798" cy="855564"/>
            <a:chOff x="661475" y="3517900"/>
            <a:chExt cx="5576798" cy="855564"/>
          </a:xfrm>
        </p:grpSpPr>
        <p:sp>
          <p:nvSpPr>
            <p:cNvPr id="11" name="Shape 8"/>
            <p:cNvSpPr/>
            <p:nvPr/>
          </p:nvSpPr>
          <p:spPr>
            <a:xfrm>
              <a:off x="5586322" y="3653929"/>
              <a:ext cx="379800" cy="12700"/>
            </a:xfrm>
            <a:prstGeom prst="roundRect">
              <a:avLst>
                <a:gd name="adj" fmla="val 49999"/>
              </a:avLst>
            </a:prstGeom>
            <a:solidFill>
              <a:srgbClr val="D8D4D4"/>
            </a:solidFill>
            <a:ln/>
          </p:spPr>
          <p:txBody>
            <a:bodyPr/>
            <a:lstStyle/>
            <a:p>
              <a:endParaRPr lang="en-US"/>
            </a:p>
          </p:txBody>
        </p:sp>
        <p:sp>
          <p:nvSpPr>
            <p:cNvPr id="12" name="Shape 9"/>
            <p:cNvSpPr/>
            <p:nvPr/>
          </p:nvSpPr>
          <p:spPr>
            <a:xfrm>
              <a:off x="5953423" y="3517900"/>
              <a:ext cx="284850" cy="284857"/>
            </a:xfrm>
            <a:prstGeom prst="roundRect">
              <a:avLst>
                <a:gd name="adj" fmla="val 40009"/>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13" name="Text 10"/>
            <p:cNvSpPr/>
            <p:nvPr/>
          </p:nvSpPr>
          <p:spPr>
            <a:xfrm>
              <a:off x="6000848" y="3541564"/>
              <a:ext cx="189900" cy="237430"/>
            </a:xfrm>
            <a:prstGeom prst="rect">
              <a:avLst/>
            </a:prstGeom>
            <a:noFill/>
            <a:ln/>
          </p:spPr>
          <p:txBody>
            <a:bodyPr wrap="none" lIns="0" tIns="0" rIns="0" bIns="0" rtlCol="0" anchor="ctr"/>
            <a:lstStyle/>
            <a:p>
              <a:pPr marL="0" indent="0" algn="ctr" rtl="1">
                <a:lnSpc>
                  <a:spcPct val="100000"/>
                </a:lnSpc>
                <a:buNone/>
              </a:pPr>
              <a:r>
                <a:rPr lang="en-US" sz="1450" b="1" dirty="0">
                  <a:solidFill>
                    <a:srgbClr val="272525"/>
                  </a:solidFill>
                  <a:latin typeface="Overpass Bold" pitchFamily="34" charset="0"/>
                  <a:ea typeface="Overpass Bold" pitchFamily="34" charset="-122"/>
                  <a:cs typeface="Overpass Bold" pitchFamily="34" charset="-120"/>
                </a:rPr>
                <a:t>2</a:t>
              </a:r>
              <a:endParaRPr lang="en-US" sz="1450" dirty="0"/>
            </a:p>
          </p:txBody>
        </p:sp>
        <p:sp>
          <p:nvSpPr>
            <p:cNvPr id="14" name="Text 11"/>
            <p:cNvSpPr/>
            <p:nvPr/>
          </p:nvSpPr>
          <p:spPr>
            <a:xfrm>
              <a:off x="661475" y="3541613"/>
              <a:ext cx="4801274" cy="237331"/>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272525"/>
                  </a:solidFill>
                  <a:latin typeface="Arial" pitchFamily="34" charset="0"/>
                  <a:ea typeface="Arial" pitchFamily="34" charset="-122"/>
                  <a:cs typeface="Arial" pitchFamily="34" charset="-120"/>
                </a:rPr>
                <a:t>توقيع اتفاقيات إطارية طويلة الأجل</a:t>
              </a:r>
              <a:endParaRPr lang="ar-SA" sz="1450" dirty="0"/>
            </a:p>
          </p:txBody>
        </p:sp>
        <p:sp>
          <p:nvSpPr>
            <p:cNvPr id="15" name="Text 12"/>
            <p:cNvSpPr/>
            <p:nvPr/>
          </p:nvSpPr>
          <p:spPr>
            <a:xfrm>
              <a:off x="661475" y="3837087"/>
              <a:ext cx="4801274" cy="536377"/>
            </a:xfrm>
            <a:prstGeom prst="rect">
              <a:avLst/>
            </a:prstGeom>
            <a:noFill/>
            <a:ln/>
          </p:spPr>
          <p:txBody>
            <a:bodyPr wrap="square" lIns="0" tIns="0" rIns="0" bIns="0" rtlCol="0" anchor="t">
              <a:normAutofit/>
            </a:bodyPr>
            <a:lstStyle/>
            <a:p>
              <a:pPr marL="0" indent="0" algn="r" rtl="1">
                <a:lnSpc>
                  <a:spcPct val="118000"/>
                </a:lnSpc>
                <a:buNone/>
              </a:pPr>
              <a:r>
                <a:rPr lang="ar-SA" altLang="en-US" sz="950" dirty="0">
                  <a:solidFill>
                    <a:srgbClr val="272525"/>
                  </a:solidFill>
                  <a:latin typeface="Arial" pitchFamily="34" charset="0"/>
                  <a:ea typeface="Arial" pitchFamily="34" charset="-122"/>
                  <a:cs typeface="Arial" pitchFamily="34" charset="-120"/>
                </a:rPr>
                <a:t>إبرام اتفاقيات إطارية لمدة 5 سنوات مع جهات استراتيجية تشمل: صندوق الاستثمارات العامة (PIF)، شركة علم، موبايلي، شركة السودة للتطوير، شركة سابك، شركة STC Solution. بما يدعم استدامة الإيرادات ويعزز الوصول إلى المشاريع الاستراتيجية.</a:t>
              </a:r>
              <a:endParaRPr lang="ar-SA" sz="950" dirty="0"/>
            </a:p>
          </p:txBody>
        </p:sp>
      </p:grpSp>
      <p:grpSp>
        <p:nvGrpSpPr>
          <p:cNvPr id="33" name="Group 32">
            <a:extLst>
              <a:ext uri="{FF2B5EF4-FFF2-40B4-BE49-F238E27FC236}">
                <a16:creationId xmlns:a16="http://schemas.microsoft.com/office/drawing/2014/main" id="{5FC3175D-A8D8-164A-DB95-9F2AD0B54A61}"/>
              </a:ext>
            </a:extLst>
          </p:cNvPr>
          <p:cNvGrpSpPr/>
          <p:nvPr/>
        </p:nvGrpSpPr>
        <p:grpSpPr>
          <a:xfrm>
            <a:off x="5953423" y="4133155"/>
            <a:ext cx="5576798" cy="497979"/>
            <a:chOff x="5953423" y="4133155"/>
            <a:chExt cx="5576798" cy="497979"/>
          </a:xfrm>
        </p:grpSpPr>
        <p:sp>
          <p:nvSpPr>
            <p:cNvPr id="16" name="Shape 13"/>
            <p:cNvSpPr/>
            <p:nvPr/>
          </p:nvSpPr>
          <p:spPr>
            <a:xfrm>
              <a:off x="6225573" y="4269184"/>
              <a:ext cx="379800" cy="12700"/>
            </a:xfrm>
            <a:prstGeom prst="roundRect">
              <a:avLst>
                <a:gd name="adj" fmla="val 49999"/>
              </a:avLst>
            </a:prstGeom>
            <a:solidFill>
              <a:srgbClr val="D8D4D4"/>
            </a:solidFill>
            <a:ln/>
          </p:spPr>
          <p:txBody>
            <a:bodyPr/>
            <a:lstStyle/>
            <a:p>
              <a:endParaRPr lang="en-US"/>
            </a:p>
          </p:txBody>
        </p:sp>
        <p:sp>
          <p:nvSpPr>
            <p:cNvPr id="17" name="Shape 14"/>
            <p:cNvSpPr/>
            <p:nvPr/>
          </p:nvSpPr>
          <p:spPr>
            <a:xfrm>
              <a:off x="5953423" y="4133155"/>
              <a:ext cx="284850" cy="284857"/>
            </a:xfrm>
            <a:prstGeom prst="roundRect">
              <a:avLst>
                <a:gd name="adj" fmla="val 40009"/>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18" name="Text 15"/>
            <p:cNvSpPr/>
            <p:nvPr/>
          </p:nvSpPr>
          <p:spPr>
            <a:xfrm>
              <a:off x="6000848" y="4156819"/>
              <a:ext cx="189900" cy="237430"/>
            </a:xfrm>
            <a:prstGeom prst="rect">
              <a:avLst/>
            </a:prstGeom>
            <a:noFill/>
            <a:ln/>
          </p:spPr>
          <p:txBody>
            <a:bodyPr wrap="none" lIns="0" tIns="0" rIns="0" bIns="0" rtlCol="0" anchor="ctr"/>
            <a:lstStyle/>
            <a:p>
              <a:pPr marL="0" indent="0" algn="ctr" rtl="1">
                <a:lnSpc>
                  <a:spcPct val="100000"/>
                </a:lnSpc>
                <a:buNone/>
              </a:pPr>
              <a:r>
                <a:rPr lang="en-US" sz="1450" b="1" dirty="0">
                  <a:solidFill>
                    <a:srgbClr val="272525"/>
                  </a:solidFill>
                  <a:latin typeface="Overpass Bold" pitchFamily="34" charset="0"/>
                  <a:ea typeface="Overpass Bold" pitchFamily="34" charset="-122"/>
                  <a:cs typeface="Overpass Bold" pitchFamily="34" charset="-120"/>
                </a:rPr>
                <a:t>3</a:t>
              </a:r>
              <a:endParaRPr lang="en-US" sz="1450" dirty="0"/>
            </a:p>
          </p:txBody>
        </p:sp>
        <p:sp>
          <p:nvSpPr>
            <p:cNvPr id="19" name="Text 16"/>
            <p:cNvSpPr/>
            <p:nvPr/>
          </p:nvSpPr>
          <p:spPr>
            <a:xfrm>
              <a:off x="6728947" y="4156869"/>
              <a:ext cx="4801274" cy="237331"/>
            </a:xfrm>
            <a:prstGeom prst="rect">
              <a:avLst/>
            </a:prstGeom>
            <a:noFill/>
            <a:ln/>
          </p:spPr>
          <p:txBody>
            <a:bodyPr wrap="none" lIns="0" tIns="0" rIns="0" bIns="0" rtlCol="0" anchor="t"/>
            <a:lstStyle/>
            <a:p>
              <a:pPr marL="0" indent="0" algn="l" rtl="1">
                <a:lnSpc>
                  <a:spcPct val="104000"/>
                </a:lnSpc>
                <a:buNone/>
              </a:pPr>
              <a:r>
                <a:rPr lang="ar-SA" altLang="en-US" sz="1450" b="1" dirty="0">
                  <a:solidFill>
                    <a:srgbClr val="272525"/>
                  </a:solidFill>
                  <a:latin typeface="Arial" pitchFamily="34" charset="0"/>
                  <a:ea typeface="Arial" pitchFamily="34" charset="-122"/>
                  <a:cs typeface="Arial" pitchFamily="34" charset="-120"/>
                </a:rPr>
                <a:t>تنفيذ المشاريع المرحّلة</a:t>
              </a:r>
              <a:endParaRPr lang="ar-SA" sz="1450" dirty="0"/>
            </a:p>
          </p:txBody>
        </p:sp>
        <p:sp>
          <p:nvSpPr>
            <p:cNvPr id="20" name="Text 17"/>
            <p:cNvSpPr/>
            <p:nvPr/>
          </p:nvSpPr>
          <p:spPr>
            <a:xfrm>
              <a:off x="6728947" y="4452342"/>
              <a:ext cx="4801274" cy="178792"/>
            </a:xfrm>
            <a:prstGeom prst="rect">
              <a:avLst/>
            </a:prstGeom>
            <a:noFill/>
            <a:ln/>
          </p:spPr>
          <p:txBody>
            <a:bodyPr wrap="none" lIns="0" tIns="0" rIns="0" bIns="0" rtlCol="0" anchor="t"/>
            <a:lstStyle/>
            <a:p>
              <a:pPr marL="0" indent="0" algn="l" rtl="1">
                <a:lnSpc>
                  <a:spcPct val="118000"/>
                </a:lnSpc>
                <a:buNone/>
              </a:pPr>
              <a:r>
                <a:rPr lang="ar-SA" altLang="en-US" sz="950" dirty="0">
                  <a:solidFill>
                    <a:srgbClr val="272525"/>
                  </a:solidFill>
                  <a:latin typeface="Arial" pitchFamily="34" charset="0"/>
                  <a:ea typeface="Arial" pitchFamily="34" charset="-122"/>
                  <a:cs typeface="Arial" pitchFamily="34" charset="-120"/>
                </a:rPr>
                <a:t>استمرار تنفيذ المشروعات المرحّلة من 2025م بقيمة 151 مليون ريال.</a:t>
              </a:r>
              <a:endParaRPr lang="ar-SA" sz="950" dirty="0"/>
            </a:p>
          </p:txBody>
        </p:sp>
      </p:grpSp>
      <p:grpSp>
        <p:nvGrpSpPr>
          <p:cNvPr id="34" name="Group 33">
            <a:extLst>
              <a:ext uri="{FF2B5EF4-FFF2-40B4-BE49-F238E27FC236}">
                <a16:creationId xmlns:a16="http://schemas.microsoft.com/office/drawing/2014/main" id="{DAE65F70-4419-785D-144F-FC399F9C2A6F}"/>
              </a:ext>
            </a:extLst>
          </p:cNvPr>
          <p:cNvGrpSpPr/>
          <p:nvPr/>
        </p:nvGrpSpPr>
        <p:grpSpPr>
          <a:xfrm>
            <a:off x="661475" y="4748510"/>
            <a:ext cx="5576798" cy="497979"/>
            <a:chOff x="661475" y="4748510"/>
            <a:chExt cx="5576798" cy="497979"/>
          </a:xfrm>
        </p:grpSpPr>
        <p:sp>
          <p:nvSpPr>
            <p:cNvPr id="21" name="Shape 18"/>
            <p:cNvSpPr/>
            <p:nvPr/>
          </p:nvSpPr>
          <p:spPr>
            <a:xfrm>
              <a:off x="5586322" y="4884539"/>
              <a:ext cx="379800" cy="12700"/>
            </a:xfrm>
            <a:prstGeom prst="roundRect">
              <a:avLst>
                <a:gd name="adj" fmla="val 49999"/>
              </a:avLst>
            </a:prstGeom>
            <a:solidFill>
              <a:srgbClr val="D8D4D4"/>
            </a:solidFill>
            <a:ln/>
          </p:spPr>
          <p:txBody>
            <a:bodyPr/>
            <a:lstStyle/>
            <a:p>
              <a:endParaRPr lang="en-US"/>
            </a:p>
          </p:txBody>
        </p:sp>
        <p:sp>
          <p:nvSpPr>
            <p:cNvPr id="22" name="Shape 19"/>
            <p:cNvSpPr/>
            <p:nvPr/>
          </p:nvSpPr>
          <p:spPr>
            <a:xfrm>
              <a:off x="5953423" y="4748510"/>
              <a:ext cx="284850" cy="284857"/>
            </a:xfrm>
            <a:prstGeom prst="roundRect">
              <a:avLst>
                <a:gd name="adj" fmla="val 40009"/>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23" name="Text 20"/>
            <p:cNvSpPr/>
            <p:nvPr/>
          </p:nvSpPr>
          <p:spPr>
            <a:xfrm>
              <a:off x="6000848" y="4772174"/>
              <a:ext cx="189900" cy="237430"/>
            </a:xfrm>
            <a:prstGeom prst="rect">
              <a:avLst/>
            </a:prstGeom>
            <a:noFill/>
            <a:ln/>
          </p:spPr>
          <p:txBody>
            <a:bodyPr wrap="none" lIns="0" tIns="0" rIns="0" bIns="0" rtlCol="0" anchor="ctr"/>
            <a:lstStyle/>
            <a:p>
              <a:pPr marL="0" indent="0" algn="ctr" rtl="1">
                <a:lnSpc>
                  <a:spcPct val="100000"/>
                </a:lnSpc>
                <a:buNone/>
              </a:pPr>
              <a:r>
                <a:rPr lang="en-US" sz="1450" b="1" dirty="0">
                  <a:solidFill>
                    <a:srgbClr val="272525"/>
                  </a:solidFill>
                  <a:latin typeface="Overpass Bold" pitchFamily="34" charset="0"/>
                  <a:ea typeface="Overpass Bold" pitchFamily="34" charset="-122"/>
                  <a:cs typeface="Overpass Bold" pitchFamily="34" charset="-120"/>
                </a:rPr>
                <a:t>4</a:t>
              </a:r>
              <a:endParaRPr lang="en-US" sz="1450" dirty="0"/>
            </a:p>
          </p:txBody>
        </p:sp>
        <p:sp>
          <p:nvSpPr>
            <p:cNvPr id="24" name="Text 21"/>
            <p:cNvSpPr/>
            <p:nvPr/>
          </p:nvSpPr>
          <p:spPr>
            <a:xfrm>
              <a:off x="661475" y="4772223"/>
              <a:ext cx="4801274" cy="237331"/>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272525"/>
                  </a:solidFill>
                  <a:latin typeface="Arial" pitchFamily="34" charset="0"/>
                  <a:ea typeface="Arial" pitchFamily="34" charset="-122"/>
                  <a:cs typeface="Arial" pitchFamily="34" charset="-120"/>
                </a:rPr>
                <a:t>تطوير علاقات المستثمرين</a:t>
              </a:r>
              <a:endParaRPr lang="ar-SA" sz="1450" dirty="0"/>
            </a:p>
          </p:txBody>
        </p:sp>
        <p:sp>
          <p:nvSpPr>
            <p:cNvPr id="25" name="Text 22"/>
            <p:cNvSpPr/>
            <p:nvPr/>
          </p:nvSpPr>
          <p:spPr>
            <a:xfrm>
              <a:off x="661475" y="5067697"/>
              <a:ext cx="4801274" cy="178792"/>
            </a:xfrm>
            <a:prstGeom prst="rect">
              <a:avLst/>
            </a:prstGeom>
            <a:noFill/>
            <a:ln/>
          </p:spPr>
          <p:txBody>
            <a:bodyPr wrap="none" lIns="0" tIns="0" rIns="0" bIns="0" rtlCol="0" anchor="t"/>
            <a:lstStyle/>
            <a:p>
              <a:pPr marL="0" indent="0" algn="r" rtl="1">
                <a:lnSpc>
                  <a:spcPct val="118000"/>
                </a:lnSpc>
                <a:buNone/>
              </a:pPr>
              <a:r>
                <a:rPr lang="ar-SA" altLang="en-US" sz="950" dirty="0">
                  <a:solidFill>
                    <a:srgbClr val="272525"/>
                  </a:solidFill>
                  <a:latin typeface="Arial" pitchFamily="34" charset="0"/>
                  <a:ea typeface="Arial" pitchFamily="34" charset="-122"/>
                  <a:cs typeface="Arial" pitchFamily="34" charset="-120"/>
                </a:rPr>
                <a:t>تطوير إدارة علاقات المستثمرين وتعزيز قنوات التواصل مع المساهمين.</a:t>
              </a:r>
              <a:endParaRPr lang="ar-SA" sz="950" dirty="0"/>
            </a:p>
          </p:txBody>
        </p:sp>
      </p:grpSp>
      <p:grpSp>
        <p:nvGrpSpPr>
          <p:cNvPr id="35" name="Group 34">
            <a:extLst>
              <a:ext uri="{FF2B5EF4-FFF2-40B4-BE49-F238E27FC236}">
                <a16:creationId xmlns:a16="http://schemas.microsoft.com/office/drawing/2014/main" id="{6764341F-F4EB-ECF2-0790-A01912D4CE57}"/>
              </a:ext>
            </a:extLst>
          </p:cNvPr>
          <p:cNvGrpSpPr/>
          <p:nvPr/>
        </p:nvGrpSpPr>
        <p:grpSpPr>
          <a:xfrm>
            <a:off x="5953423" y="5363865"/>
            <a:ext cx="5576798" cy="497979"/>
            <a:chOff x="5953423" y="5363865"/>
            <a:chExt cx="5576798" cy="497979"/>
          </a:xfrm>
        </p:grpSpPr>
        <p:sp>
          <p:nvSpPr>
            <p:cNvPr id="26" name="Shape 23"/>
            <p:cNvSpPr/>
            <p:nvPr/>
          </p:nvSpPr>
          <p:spPr>
            <a:xfrm>
              <a:off x="6225573" y="5499894"/>
              <a:ext cx="379800" cy="12700"/>
            </a:xfrm>
            <a:prstGeom prst="roundRect">
              <a:avLst>
                <a:gd name="adj" fmla="val 49999"/>
              </a:avLst>
            </a:prstGeom>
            <a:solidFill>
              <a:srgbClr val="D8D4D4"/>
            </a:solidFill>
            <a:ln/>
          </p:spPr>
          <p:txBody>
            <a:bodyPr/>
            <a:lstStyle/>
            <a:p>
              <a:endParaRPr lang="en-US"/>
            </a:p>
          </p:txBody>
        </p:sp>
        <p:sp>
          <p:nvSpPr>
            <p:cNvPr id="27" name="Shape 24"/>
            <p:cNvSpPr/>
            <p:nvPr/>
          </p:nvSpPr>
          <p:spPr>
            <a:xfrm>
              <a:off x="5953423" y="5363865"/>
              <a:ext cx="284850" cy="284857"/>
            </a:xfrm>
            <a:prstGeom prst="roundRect">
              <a:avLst>
                <a:gd name="adj" fmla="val 40009"/>
              </a:avLst>
            </a:prstGeom>
            <a:solidFill>
              <a:srgbClr val="F2F2F2"/>
            </a:solidFill>
            <a:ln/>
            <a:effectLst>
              <a:outerShdw blurRad="189230" dist="127" dir="16200000" algn="bl" rotWithShape="0">
                <a:srgbClr val="333333">
                  <a:alpha val="10000"/>
                </a:srgbClr>
              </a:outerShdw>
            </a:effectLst>
          </p:spPr>
          <p:txBody>
            <a:bodyPr/>
            <a:lstStyle/>
            <a:p>
              <a:endParaRPr lang="en-US"/>
            </a:p>
          </p:txBody>
        </p:sp>
        <p:sp>
          <p:nvSpPr>
            <p:cNvPr id="28" name="Text 25"/>
            <p:cNvSpPr/>
            <p:nvPr/>
          </p:nvSpPr>
          <p:spPr>
            <a:xfrm>
              <a:off x="6000848" y="5387529"/>
              <a:ext cx="189900" cy="237430"/>
            </a:xfrm>
            <a:prstGeom prst="rect">
              <a:avLst/>
            </a:prstGeom>
            <a:noFill/>
            <a:ln/>
          </p:spPr>
          <p:txBody>
            <a:bodyPr wrap="none" lIns="0" tIns="0" rIns="0" bIns="0" rtlCol="0" anchor="ctr"/>
            <a:lstStyle/>
            <a:p>
              <a:pPr marL="0" indent="0" algn="ctr" rtl="1">
                <a:lnSpc>
                  <a:spcPct val="100000"/>
                </a:lnSpc>
                <a:buNone/>
              </a:pPr>
              <a:r>
                <a:rPr lang="en-US" sz="1450" b="1" dirty="0">
                  <a:solidFill>
                    <a:srgbClr val="272525"/>
                  </a:solidFill>
                  <a:latin typeface="Overpass Bold" pitchFamily="34" charset="0"/>
                  <a:ea typeface="Overpass Bold" pitchFamily="34" charset="-122"/>
                  <a:cs typeface="Overpass Bold" pitchFamily="34" charset="-120"/>
                </a:rPr>
                <a:t>5</a:t>
              </a:r>
              <a:endParaRPr lang="en-US" sz="1450" dirty="0"/>
            </a:p>
          </p:txBody>
        </p:sp>
        <p:sp>
          <p:nvSpPr>
            <p:cNvPr id="29" name="Text 26"/>
            <p:cNvSpPr/>
            <p:nvPr/>
          </p:nvSpPr>
          <p:spPr>
            <a:xfrm>
              <a:off x="6728947" y="5387578"/>
              <a:ext cx="4801274" cy="237331"/>
            </a:xfrm>
            <a:prstGeom prst="rect">
              <a:avLst/>
            </a:prstGeom>
            <a:noFill/>
            <a:ln/>
          </p:spPr>
          <p:txBody>
            <a:bodyPr wrap="none" lIns="0" tIns="0" rIns="0" bIns="0" rtlCol="0" anchor="t"/>
            <a:lstStyle/>
            <a:p>
              <a:pPr marL="0" indent="0" algn="l" rtl="1">
                <a:lnSpc>
                  <a:spcPct val="104000"/>
                </a:lnSpc>
                <a:buNone/>
              </a:pPr>
              <a:r>
                <a:rPr lang="ar-SA" altLang="en-US" sz="1450" b="1" dirty="0">
                  <a:solidFill>
                    <a:srgbClr val="272525"/>
                  </a:solidFill>
                  <a:latin typeface="Arial" pitchFamily="34" charset="0"/>
                  <a:ea typeface="Arial" pitchFamily="34" charset="-122"/>
                  <a:cs typeface="Arial" pitchFamily="34" charset="-120"/>
                </a:rPr>
                <a:t>تعزيز الحوكمة والشفافية</a:t>
              </a:r>
              <a:endParaRPr lang="ar-SA" sz="1450" dirty="0"/>
            </a:p>
          </p:txBody>
        </p:sp>
        <p:sp>
          <p:nvSpPr>
            <p:cNvPr id="30" name="Text 27"/>
            <p:cNvSpPr/>
            <p:nvPr/>
          </p:nvSpPr>
          <p:spPr>
            <a:xfrm>
              <a:off x="6728947" y="5683052"/>
              <a:ext cx="4801274" cy="178792"/>
            </a:xfrm>
            <a:prstGeom prst="rect">
              <a:avLst/>
            </a:prstGeom>
            <a:noFill/>
            <a:ln/>
          </p:spPr>
          <p:txBody>
            <a:bodyPr wrap="none" lIns="0" tIns="0" rIns="0" bIns="0" rtlCol="0" anchor="t"/>
            <a:lstStyle/>
            <a:p>
              <a:pPr marL="0" indent="0" algn="l" rtl="1">
                <a:lnSpc>
                  <a:spcPct val="118000"/>
                </a:lnSpc>
                <a:buNone/>
              </a:pPr>
              <a:r>
                <a:rPr lang="ar-SA" altLang="en-US" sz="950" dirty="0">
                  <a:solidFill>
                    <a:srgbClr val="272525"/>
                  </a:solidFill>
                  <a:latin typeface="Arial" pitchFamily="34" charset="0"/>
                  <a:ea typeface="Arial" pitchFamily="34" charset="-122"/>
                  <a:cs typeface="Arial" pitchFamily="34" charset="-120"/>
                </a:rPr>
                <a:t>تعزيز ممارسات الحوكمة والشفافية كشركة مدرجة في السوق المالية.</a:t>
              </a:r>
              <a:endParaRPr lang="ar-SA" sz="95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61475" y="473373"/>
            <a:ext cx="10868745" cy="387648"/>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000000"/>
                </a:solidFill>
                <a:latin typeface="Arial" pitchFamily="34" charset="0"/>
                <a:ea typeface="Arial" pitchFamily="34" charset="-122"/>
                <a:cs typeface="Arial" pitchFamily="34" charset="-120"/>
              </a:rPr>
              <a:t>محركات النمو الاستراتيجية 2025–2028</a:t>
            </a:r>
            <a:endParaRPr lang="ar-SA" sz="2400" dirty="0"/>
          </a:p>
        </p:txBody>
      </p:sp>
      <p:sp>
        <p:nvSpPr>
          <p:cNvPr id="3" name="Text 1"/>
          <p:cNvSpPr/>
          <p:nvPr/>
        </p:nvSpPr>
        <p:spPr>
          <a:xfrm>
            <a:off x="661475" y="1129209"/>
            <a:ext cx="10868745" cy="193774"/>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5DD6C0"/>
                </a:solidFill>
                <a:latin typeface="Arial" pitchFamily="34" charset="0"/>
                <a:ea typeface="Arial" pitchFamily="34" charset="-122"/>
                <a:cs typeface="Arial" pitchFamily="34" charset="-120"/>
              </a:rPr>
              <a:t>ثلاثة مسارات تقود مرحلة النمو القادمة</a:t>
            </a:r>
            <a:endParaRPr lang="ar-SA" sz="1200" dirty="0"/>
          </a:p>
        </p:txBody>
      </p:sp>
      <p:sp>
        <p:nvSpPr>
          <p:cNvPr id="4" name="Shape 2"/>
          <p:cNvSpPr/>
          <p:nvPr/>
        </p:nvSpPr>
        <p:spPr>
          <a:xfrm>
            <a:off x="661475" y="1493441"/>
            <a:ext cx="10868745" cy="12700"/>
          </a:xfrm>
          <a:prstGeom prst="roundRect">
            <a:avLst>
              <a:gd name="adj" fmla="val 49999"/>
            </a:avLst>
          </a:prstGeom>
          <a:solidFill>
            <a:srgbClr val="272525">
              <a:alpha val="50000"/>
            </a:srgbClr>
          </a:solidFill>
          <a:ln/>
        </p:spPr>
        <p:txBody>
          <a:bodyPr/>
          <a:lstStyle/>
          <a:p>
            <a:endParaRPr lang="en-US"/>
          </a:p>
        </p:txBody>
      </p:sp>
      <p:grpSp>
        <p:nvGrpSpPr>
          <p:cNvPr id="29" name="Group 28">
            <a:extLst>
              <a:ext uri="{FF2B5EF4-FFF2-40B4-BE49-F238E27FC236}">
                <a16:creationId xmlns:a16="http://schemas.microsoft.com/office/drawing/2014/main" id="{12D2E8A7-E309-53BB-CF76-3F1085188759}"/>
              </a:ext>
            </a:extLst>
          </p:cNvPr>
          <p:cNvGrpSpPr/>
          <p:nvPr/>
        </p:nvGrpSpPr>
        <p:grpSpPr>
          <a:xfrm>
            <a:off x="532494" y="1746250"/>
            <a:ext cx="3624569" cy="2261592"/>
            <a:chOff x="532494" y="1746250"/>
            <a:chExt cx="3624569" cy="2261592"/>
          </a:xfrm>
        </p:grpSpPr>
        <p:sp>
          <p:nvSpPr>
            <p:cNvPr id="5" name="Shape 3"/>
            <p:cNvSpPr/>
            <p:nvPr/>
          </p:nvSpPr>
          <p:spPr>
            <a:xfrm>
              <a:off x="661475" y="1746250"/>
              <a:ext cx="3495588" cy="702866"/>
            </a:xfrm>
            <a:prstGeom prst="roundRect">
              <a:avLst>
                <a:gd name="adj" fmla="val 15883"/>
              </a:avLst>
            </a:prstGeom>
            <a:solidFill>
              <a:srgbClr val="D7E9F4"/>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85495" y="1866106"/>
              <a:ext cx="232563" cy="186035"/>
            </a:xfrm>
            <a:prstGeom prst="rect">
              <a:avLst/>
            </a:prstGeom>
          </p:spPr>
        </p:pic>
        <p:sp>
          <p:nvSpPr>
            <p:cNvPr id="7" name="Text 4"/>
            <p:cNvSpPr/>
            <p:nvPr/>
          </p:nvSpPr>
          <p:spPr>
            <a:xfrm>
              <a:off x="1142078" y="1870174"/>
              <a:ext cx="2890964" cy="232470"/>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000000"/>
                  </a:solidFill>
                  <a:latin typeface="Arial" pitchFamily="34" charset="0"/>
                  <a:ea typeface="Arial" pitchFamily="34" charset="-122"/>
                  <a:cs typeface="Arial" pitchFamily="34" charset="-120"/>
                </a:rPr>
                <a:t>التوسع الجغرافي</a:t>
              </a:r>
              <a:endParaRPr lang="ar-SA" sz="1450" dirty="0"/>
            </a:p>
          </p:txBody>
        </p:sp>
        <p:sp>
          <p:nvSpPr>
            <p:cNvPr id="8" name="Text 5"/>
            <p:cNvSpPr/>
            <p:nvPr/>
          </p:nvSpPr>
          <p:spPr>
            <a:xfrm>
              <a:off x="532494" y="2195612"/>
              <a:ext cx="3500548" cy="138906"/>
            </a:xfrm>
            <a:prstGeom prst="rect">
              <a:avLst/>
            </a:prstGeom>
            <a:noFill/>
            <a:ln/>
          </p:spPr>
          <p:txBody>
            <a:bodyPr wrap="none" lIns="0" tIns="0" rIns="0" bIns="0" rtlCol="0" anchor="t"/>
            <a:lstStyle/>
            <a:p>
              <a:pPr marL="0" indent="0" algn="r" rtl="1">
                <a:lnSpc>
                  <a:spcPct val="117000"/>
                </a:lnSpc>
                <a:buNone/>
              </a:pPr>
              <a:r>
                <a:rPr lang="ar-SA" altLang="en-US" sz="750" b="1" dirty="0">
                  <a:solidFill>
                    <a:srgbClr val="272525"/>
                  </a:solidFill>
                  <a:latin typeface="Arial" pitchFamily="34" charset="0"/>
                  <a:ea typeface="Arial" pitchFamily="34" charset="-122"/>
                  <a:cs typeface="Arial" pitchFamily="34" charset="-120"/>
                </a:rPr>
                <a:t>حضور وطني أوسع، أقرب إلى العميل</a:t>
              </a:r>
              <a:endParaRPr lang="ar-SA" sz="750" dirty="0"/>
            </a:p>
          </p:txBody>
        </p:sp>
        <p:sp>
          <p:nvSpPr>
            <p:cNvPr id="9" name="Text 6"/>
            <p:cNvSpPr/>
            <p:nvPr/>
          </p:nvSpPr>
          <p:spPr>
            <a:xfrm>
              <a:off x="661475" y="2553692"/>
              <a:ext cx="3495588" cy="1454150"/>
            </a:xfrm>
            <a:prstGeom prst="rect">
              <a:avLst/>
            </a:prstGeom>
            <a:noFill/>
            <a:ln/>
          </p:spPr>
          <p:txBody>
            <a:bodyPr wrap="square" lIns="0" tIns="0" rIns="49617" bIns="0" rtlCol="0" anchor="t">
              <a:normAutofit fontScale="92500" lnSpcReduction="20000"/>
            </a:bodyPr>
            <a:lstStyle/>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الخُبر</a:t>
              </a:r>
              <a:r>
                <a:rPr lang="ar-SA" altLang="en-US" sz="950" dirty="0">
                  <a:solidFill>
                    <a:srgbClr val="272525"/>
                  </a:solidFill>
                  <a:latin typeface="Arial" pitchFamily="34" charset="0"/>
                  <a:ea typeface="Arial" pitchFamily="34" charset="-122"/>
                  <a:cs typeface="Arial" pitchFamily="34" charset="-120"/>
                </a:rPr>
                <a:t> — افتتاح فرع الشركة في المنطقة الشرقية لتعزيز التواجد بالقرب من العملاء الاستراتيجيين، ورفع كفاءة تقديم الخدمات وتسريع تنفيذ المشاريع.</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الجنوب</a:t>
              </a:r>
              <a:r>
                <a:rPr lang="ar-SA" altLang="en-US" sz="950" dirty="0">
                  <a:solidFill>
                    <a:srgbClr val="272525"/>
                  </a:solidFill>
                  <a:latin typeface="Arial" pitchFamily="34" charset="0"/>
                  <a:ea typeface="Arial" pitchFamily="34" charset="-122"/>
                  <a:cs typeface="Arial" pitchFamily="34" charset="-120"/>
                </a:rPr>
                <a:t> — توسع مخطط في المنطقة الجنوبية لمواكبة الطلب المتنامي واغتنام الفرص في القطاعات الحيوية.</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الشمال</a:t>
              </a:r>
              <a:r>
                <a:rPr lang="ar-SA" altLang="en-US" sz="950" dirty="0">
                  <a:solidFill>
                    <a:srgbClr val="272525"/>
                  </a:solidFill>
                  <a:latin typeface="Arial" pitchFamily="34" charset="0"/>
                  <a:ea typeface="Arial" pitchFamily="34" charset="-122"/>
                  <a:cs typeface="Arial" pitchFamily="34" charset="-120"/>
                </a:rPr>
                <a:t> — توسع مخطط في المنطقة الشمالية ضمن استراتيجية الانتشار الوطني وتعزيز القدرة على خدمة العملاء في مختلف مناطق المملكة.</a:t>
              </a:r>
              <a:endParaRPr lang="ar-SA" sz="950" dirty="0"/>
            </a:p>
          </p:txBody>
        </p:sp>
      </p:grpSp>
      <p:grpSp>
        <p:nvGrpSpPr>
          <p:cNvPr id="28" name="Group 27">
            <a:extLst>
              <a:ext uri="{FF2B5EF4-FFF2-40B4-BE49-F238E27FC236}">
                <a16:creationId xmlns:a16="http://schemas.microsoft.com/office/drawing/2014/main" id="{C300F2B8-7332-60D4-4728-45D878D2ACB6}"/>
              </a:ext>
            </a:extLst>
          </p:cNvPr>
          <p:cNvGrpSpPr/>
          <p:nvPr/>
        </p:nvGrpSpPr>
        <p:grpSpPr>
          <a:xfrm>
            <a:off x="4376727" y="1641673"/>
            <a:ext cx="3619211" cy="4226223"/>
            <a:chOff x="4376727" y="1641673"/>
            <a:chExt cx="3619211" cy="4226223"/>
          </a:xfrm>
        </p:grpSpPr>
        <p:sp>
          <p:nvSpPr>
            <p:cNvPr id="10" name="Shape 7"/>
            <p:cNvSpPr/>
            <p:nvPr/>
          </p:nvSpPr>
          <p:spPr>
            <a:xfrm>
              <a:off x="4376727" y="1641673"/>
              <a:ext cx="3562459" cy="4226223"/>
            </a:xfrm>
            <a:prstGeom prst="roundRect">
              <a:avLst>
                <a:gd name="adj" fmla="val 5014"/>
              </a:avLst>
            </a:prstGeom>
            <a:solidFill>
              <a:srgbClr val="F2F2F2">
                <a:alpha val="95000"/>
              </a:srgbClr>
            </a:solidFill>
            <a:ln/>
          </p:spPr>
          <p:txBody>
            <a:bodyPr/>
            <a:lstStyle/>
            <a:p>
              <a:endParaRPr lang="en-US"/>
            </a:p>
          </p:txBody>
        </p:sp>
        <p:sp>
          <p:nvSpPr>
            <p:cNvPr id="11" name="Shape 8"/>
            <p:cNvSpPr/>
            <p:nvPr/>
          </p:nvSpPr>
          <p:spPr>
            <a:xfrm>
              <a:off x="4500748" y="1746250"/>
              <a:ext cx="3314419" cy="702866"/>
            </a:xfrm>
            <a:prstGeom prst="roundRect">
              <a:avLst>
                <a:gd name="adj" fmla="val 15883"/>
              </a:avLst>
            </a:prstGeom>
            <a:solidFill>
              <a:srgbClr val="F3A514"/>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624768" y="1866106"/>
              <a:ext cx="232563" cy="186035"/>
            </a:xfrm>
            <a:prstGeom prst="rect">
              <a:avLst/>
            </a:prstGeom>
          </p:spPr>
        </p:pic>
        <p:sp>
          <p:nvSpPr>
            <p:cNvPr id="13" name="Text 9"/>
            <p:cNvSpPr/>
            <p:nvPr/>
          </p:nvSpPr>
          <p:spPr>
            <a:xfrm>
              <a:off x="4981351" y="1870174"/>
              <a:ext cx="2709795" cy="232470"/>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000000"/>
                  </a:solidFill>
                  <a:latin typeface="Arial" pitchFamily="34" charset="0"/>
                  <a:ea typeface="Arial" pitchFamily="34" charset="-122"/>
                  <a:cs typeface="Arial" pitchFamily="34" charset="-120"/>
                </a:rPr>
                <a:t> الشراكات الاستراتيجية</a:t>
              </a:r>
              <a:endParaRPr lang="ar-SA" sz="1450" dirty="0"/>
            </a:p>
          </p:txBody>
        </p:sp>
        <p:sp>
          <p:nvSpPr>
            <p:cNvPr id="14" name="Text 10"/>
            <p:cNvSpPr/>
            <p:nvPr/>
          </p:nvSpPr>
          <p:spPr>
            <a:xfrm>
              <a:off x="4676559" y="2195612"/>
              <a:ext cx="3319379" cy="138906"/>
            </a:xfrm>
            <a:prstGeom prst="rect">
              <a:avLst/>
            </a:prstGeom>
            <a:noFill/>
            <a:ln/>
          </p:spPr>
          <p:txBody>
            <a:bodyPr wrap="none" lIns="0" tIns="0" rIns="0" bIns="0" rtlCol="0" anchor="t"/>
            <a:lstStyle/>
            <a:p>
              <a:pPr marL="0" indent="0" algn="ctr" rtl="1">
                <a:lnSpc>
                  <a:spcPct val="117000"/>
                </a:lnSpc>
                <a:buNone/>
              </a:pPr>
              <a:r>
                <a:rPr lang="ar-SA" altLang="en-US" sz="750" b="1" dirty="0">
                  <a:solidFill>
                    <a:srgbClr val="272525"/>
                  </a:solidFill>
                  <a:latin typeface="Arial" pitchFamily="34" charset="0"/>
                  <a:ea typeface="Arial" pitchFamily="34" charset="-122"/>
                  <a:cs typeface="Arial" pitchFamily="34" charset="-120"/>
                </a:rPr>
                <a:t>شراكات عالمية بقدرات تنفيذ محلية داخل المملكة</a:t>
              </a:r>
              <a:endParaRPr lang="ar-SA" sz="750" dirty="0"/>
            </a:p>
          </p:txBody>
        </p:sp>
        <p:sp>
          <p:nvSpPr>
            <p:cNvPr id="15" name="Text 11"/>
            <p:cNvSpPr/>
            <p:nvPr/>
          </p:nvSpPr>
          <p:spPr>
            <a:xfrm>
              <a:off x="4500748" y="2553692"/>
              <a:ext cx="3314419"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000000"/>
                  </a:solidFill>
                  <a:latin typeface="Arial" pitchFamily="34" charset="0"/>
                  <a:ea typeface="Arial" pitchFamily="34" charset="-122"/>
                  <a:cs typeface="Arial" pitchFamily="34" charset="-120"/>
                </a:rPr>
                <a:t>شركاء تقنيون</a:t>
              </a:r>
              <a:endParaRPr lang="ar-SA" sz="1200" dirty="0"/>
            </a:p>
          </p:txBody>
        </p:sp>
        <p:sp>
          <p:nvSpPr>
            <p:cNvPr id="16" name="Text 12"/>
            <p:cNvSpPr/>
            <p:nvPr/>
          </p:nvSpPr>
          <p:spPr>
            <a:xfrm>
              <a:off x="4500748" y="2840434"/>
              <a:ext cx="3314419" cy="1410692"/>
            </a:xfrm>
            <a:prstGeom prst="rect">
              <a:avLst/>
            </a:prstGeom>
            <a:noFill/>
            <a:ln/>
          </p:spPr>
          <p:txBody>
            <a:bodyPr wrap="square" lIns="0" tIns="0" rIns="0" bIns="0" rtlCol="0" anchor="t">
              <a:normAutofit lnSpcReduction="10000"/>
            </a:bodyPr>
            <a:lstStyle/>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Huawei</a:t>
              </a:r>
              <a:r>
                <a:rPr lang="ar-SA" altLang="en-US" sz="950" dirty="0">
                  <a:solidFill>
                    <a:srgbClr val="272525"/>
                  </a:solidFill>
                  <a:latin typeface="Arial" pitchFamily="34" charset="0"/>
                  <a:ea typeface="Arial" pitchFamily="34" charset="-122"/>
                  <a:cs typeface="Arial" pitchFamily="34" charset="-120"/>
                </a:rPr>
                <a:t> — شريك تقني استراتيجي</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Schneider Electric</a:t>
              </a:r>
              <a:r>
                <a:rPr lang="ar-SA" altLang="en-US" sz="950" dirty="0">
                  <a:solidFill>
                    <a:srgbClr val="272525"/>
                  </a:solidFill>
                  <a:latin typeface="Arial" pitchFamily="34" charset="0"/>
                  <a:ea typeface="Arial" pitchFamily="34" charset="-122"/>
                  <a:cs typeface="Arial" pitchFamily="34" charset="-120"/>
                </a:rPr>
                <a:t> — إدارة الطاقة والبنية التحتية الذكية</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Lenovo</a:t>
              </a:r>
              <a:r>
                <a:rPr lang="ar-SA" altLang="en-US" sz="950" dirty="0">
                  <a:solidFill>
                    <a:srgbClr val="272525"/>
                  </a:solidFill>
                  <a:latin typeface="Arial" pitchFamily="34" charset="0"/>
                  <a:ea typeface="Arial" pitchFamily="34" charset="-122"/>
                  <a:cs typeface="Arial" pitchFamily="34" charset="-120"/>
                </a:rPr>
                <a:t> — حوسبة وخوادم وبنية تحتية رقمية</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ServiceNow</a:t>
              </a:r>
              <a:r>
                <a:rPr lang="ar-SA" altLang="en-US" sz="950" dirty="0">
                  <a:solidFill>
                    <a:srgbClr val="272525"/>
                  </a:solidFill>
                  <a:latin typeface="Arial" pitchFamily="34" charset="0"/>
                  <a:ea typeface="Arial" pitchFamily="34" charset="-122"/>
                  <a:cs typeface="Arial" pitchFamily="34" charset="-120"/>
                </a:rPr>
                <a:t> — أتمتة العمليات وإدارة خدمات تقنية المعلومات</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Red Hat</a:t>
              </a:r>
              <a:r>
                <a:rPr lang="ar-SA" altLang="en-US" sz="950" dirty="0">
                  <a:solidFill>
                    <a:srgbClr val="272525"/>
                  </a:solidFill>
                  <a:latin typeface="Arial" pitchFamily="34" charset="0"/>
                  <a:ea typeface="Arial" pitchFamily="34" charset="-122"/>
                  <a:cs typeface="Arial" pitchFamily="34" charset="-120"/>
                </a:rPr>
                <a:t> — برمجيات مفتوحة المصدر والسحابة</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Rittal</a:t>
              </a:r>
              <a:r>
                <a:rPr lang="ar-SA" altLang="en-US" sz="950" dirty="0">
                  <a:solidFill>
                    <a:srgbClr val="272525"/>
                  </a:solidFill>
                  <a:latin typeface="Arial" pitchFamily="34" charset="0"/>
                  <a:ea typeface="Arial" pitchFamily="34" charset="-122"/>
                  <a:cs typeface="Arial" pitchFamily="34" charset="-120"/>
                </a:rPr>
                <a:t> — بنية تحتية لمراكز البيانات</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Bosch</a:t>
              </a:r>
              <a:r>
                <a:rPr lang="ar-SA" altLang="en-US" sz="950" dirty="0">
                  <a:solidFill>
                    <a:srgbClr val="272525"/>
                  </a:solidFill>
                  <a:latin typeface="Arial" pitchFamily="34" charset="0"/>
                  <a:ea typeface="Arial" pitchFamily="34" charset="-122"/>
                  <a:cs typeface="Arial" pitchFamily="34" charset="-120"/>
                </a:rPr>
                <a:t> — المدن الذكية وإنترنت الأشياء</a:t>
              </a:r>
              <a:endParaRPr lang="ar-SA" sz="950" dirty="0"/>
            </a:p>
          </p:txBody>
        </p:sp>
        <p:sp>
          <p:nvSpPr>
            <p:cNvPr id="17" name="Text 13"/>
            <p:cNvSpPr/>
            <p:nvPr/>
          </p:nvSpPr>
          <p:spPr>
            <a:xfrm>
              <a:off x="4500748" y="4344095"/>
              <a:ext cx="3314419"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000000"/>
                  </a:solidFill>
                  <a:latin typeface="Arial" pitchFamily="34" charset="0"/>
                  <a:ea typeface="Arial" pitchFamily="34" charset="-122"/>
                  <a:cs typeface="Arial" pitchFamily="34" charset="-120"/>
                </a:rPr>
                <a:t>شركاء تنفيذيون ووكالات</a:t>
              </a:r>
              <a:endParaRPr lang="ar-SA" sz="1200" dirty="0"/>
            </a:p>
          </p:txBody>
        </p:sp>
        <p:sp>
          <p:nvSpPr>
            <p:cNvPr id="18" name="Text 14"/>
            <p:cNvSpPr/>
            <p:nvPr/>
          </p:nvSpPr>
          <p:spPr>
            <a:xfrm>
              <a:off x="4500748" y="4630837"/>
              <a:ext cx="3314419" cy="1204516"/>
            </a:xfrm>
            <a:prstGeom prst="rect">
              <a:avLst/>
            </a:prstGeom>
            <a:noFill/>
            <a:ln/>
          </p:spPr>
          <p:txBody>
            <a:bodyPr wrap="square" lIns="0" tIns="0" rIns="0" bIns="0" rtlCol="0" anchor="t">
              <a:normAutofit lnSpcReduction="10000"/>
            </a:bodyPr>
            <a:lstStyle/>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Hatch</a:t>
              </a:r>
              <a:r>
                <a:rPr lang="ar-SA" altLang="en-US" sz="950" dirty="0">
                  <a:solidFill>
                    <a:srgbClr val="272525"/>
                  </a:solidFill>
                  <a:latin typeface="Arial" pitchFamily="34" charset="0"/>
                  <a:ea typeface="Arial" pitchFamily="34" charset="-122"/>
                  <a:cs typeface="Arial" pitchFamily="34" charset="-120"/>
                </a:rPr>
                <a:t>)هاتش— شريك تنفيذي في مشاريع نوعية: القدية والقطار</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Almaviva</a:t>
              </a:r>
              <a:r>
                <a:rPr lang="ar-SA" altLang="en-US" sz="950" dirty="0">
                  <a:solidFill>
                    <a:srgbClr val="272525"/>
                  </a:solidFill>
                  <a:latin typeface="Arial" pitchFamily="34" charset="0"/>
                  <a:ea typeface="Arial" pitchFamily="34" charset="-122"/>
                  <a:cs typeface="Arial" pitchFamily="34" charset="-120"/>
                </a:rPr>
                <a:t> (إيطاليا) —تشغيل وصيانة الانظمة ( مترو الرياض )</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Alicca</a:t>
              </a:r>
              <a:r>
                <a:rPr lang="ar-SA" altLang="en-US" sz="950" dirty="0">
                  <a:solidFill>
                    <a:srgbClr val="272525"/>
                  </a:solidFill>
                  <a:latin typeface="Arial" pitchFamily="34" charset="0"/>
                  <a:ea typeface="Arial" pitchFamily="34" charset="-122"/>
                  <a:cs typeface="Arial" pitchFamily="34" charset="-120"/>
                </a:rPr>
                <a:t> (بريطانيا) — حلول المدن الذكية</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Absen</a:t>
              </a:r>
              <a:r>
                <a:rPr lang="ar-SA" altLang="en-US" sz="950" dirty="0">
                  <a:solidFill>
                    <a:srgbClr val="272525"/>
                  </a:solidFill>
                  <a:latin typeface="Arial" pitchFamily="34" charset="0"/>
                  <a:ea typeface="Arial" pitchFamily="34" charset="-122"/>
                  <a:cs typeface="Arial" pitchFamily="34" charset="-120"/>
                </a:rPr>
                <a:t> (الصين) — أنظمة الشاشات وحلول العرض المرئي</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Coelmo</a:t>
              </a:r>
              <a:r>
                <a:rPr lang="ar-SA" altLang="en-US" sz="950" dirty="0">
                  <a:solidFill>
                    <a:srgbClr val="272525"/>
                  </a:solidFill>
                  <a:latin typeface="Arial" pitchFamily="34" charset="0"/>
                  <a:ea typeface="Arial" pitchFamily="34" charset="-122"/>
                  <a:cs typeface="Arial" pitchFamily="34" charset="-120"/>
                </a:rPr>
                <a:t> (إيطاليا) — الوكيل الحصري لمولدات الطاقة</a:t>
              </a:r>
              <a:endParaRPr lang="ar-SA" sz="950" dirty="0"/>
            </a:p>
            <a:p>
              <a:pPr marL="193040" indent="-193040" algn="l">
                <a:lnSpc>
                  <a:spcPct val="150000"/>
                </a:lnSpc>
                <a:buSzPct val="100000"/>
                <a:buChar char="•"/>
              </a:pPr>
              <a:r>
                <a:rPr lang="ar-SA" altLang="en-US" sz="950" b="1" dirty="0">
                  <a:solidFill>
                    <a:srgbClr val="272525"/>
                  </a:solidFill>
                  <a:latin typeface="Overpass Bold" pitchFamily="34" charset="0"/>
                  <a:ea typeface="Overpass Bold" pitchFamily="34" charset="-122"/>
                  <a:cs typeface="Overpass Bold" pitchFamily="34" charset="-120"/>
                </a:rPr>
                <a:t>Shoto</a:t>
              </a:r>
              <a:r>
                <a:rPr lang="ar-SA" altLang="en-US" sz="950" dirty="0">
                  <a:solidFill>
                    <a:srgbClr val="272525"/>
                  </a:solidFill>
                  <a:latin typeface="Arial" pitchFamily="34" charset="0"/>
                  <a:ea typeface="Arial" pitchFamily="34" charset="-122"/>
                  <a:cs typeface="Arial" pitchFamily="34" charset="-120"/>
                </a:rPr>
                <a:t> (الصين) — الوكيل الحصري لبطاريات الطاقة</a:t>
              </a:r>
              <a:endParaRPr lang="ar-SA" sz="950" dirty="0"/>
            </a:p>
          </p:txBody>
        </p:sp>
      </p:grpSp>
      <p:grpSp>
        <p:nvGrpSpPr>
          <p:cNvPr id="27" name="Group 26">
            <a:extLst>
              <a:ext uri="{FF2B5EF4-FFF2-40B4-BE49-F238E27FC236}">
                <a16:creationId xmlns:a16="http://schemas.microsoft.com/office/drawing/2014/main" id="{DF052E93-036D-2A82-57B2-57C5B6928907}"/>
              </a:ext>
            </a:extLst>
          </p:cNvPr>
          <p:cNvGrpSpPr/>
          <p:nvPr/>
        </p:nvGrpSpPr>
        <p:grpSpPr>
          <a:xfrm>
            <a:off x="8029870" y="1746250"/>
            <a:ext cx="3512851" cy="2532856"/>
            <a:chOff x="8029870" y="1746250"/>
            <a:chExt cx="3512851" cy="2532856"/>
          </a:xfrm>
        </p:grpSpPr>
        <p:sp>
          <p:nvSpPr>
            <p:cNvPr id="19" name="Shape 15"/>
            <p:cNvSpPr/>
            <p:nvPr/>
          </p:nvSpPr>
          <p:spPr>
            <a:xfrm>
              <a:off x="8158851" y="1746250"/>
              <a:ext cx="3383870" cy="702866"/>
            </a:xfrm>
            <a:prstGeom prst="roundRect">
              <a:avLst>
                <a:gd name="adj" fmla="val 15883"/>
              </a:avLst>
            </a:prstGeom>
            <a:solidFill>
              <a:srgbClr val="9CC7A0"/>
            </a:solidFill>
            <a:ln/>
          </p:spPr>
          <p:txBody>
            <a:bodyPr/>
            <a:lstStyle/>
            <a:p>
              <a:endParaRPr lang="en-US"/>
            </a:p>
          </p:txBody>
        </p:sp>
        <p:pic>
          <p:nvPicPr>
            <p:cNvPr id="20" name="Image 2" descr="preencoded.png"/>
            <p:cNvPicPr>
              <a:picLocks noChangeAspect="1"/>
            </p:cNvPicPr>
            <p:nvPr/>
          </p:nvPicPr>
          <p:blipFill>
            <a:blip r:embed="rId5"/>
            <a:stretch>
              <a:fillRect/>
            </a:stretch>
          </p:blipFill>
          <p:spPr>
            <a:xfrm>
              <a:off x="8282872" y="1866106"/>
              <a:ext cx="232563" cy="186035"/>
            </a:xfrm>
            <a:prstGeom prst="rect">
              <a:avLst/>
            </a:prstGeom>
          </p:spPr>
        </p:pic>
        <p:sp>
          <p:nvSpPr>
            <p:cNvPr id="21" name="Text 16"/>
            <p:cNvSpPr/>
            <p:nvPr/>
          </p:nvSpPr>
          <p:spPr>
            <a:xfrm>
              <a:off x="8639455" y="1870174"/>
              <a:ext cx="2779246" cy="232470"/>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000000"/>
                  </a:solidFill>
                  <a:latin typeface="Arial" pitchFamily="34" charset="0"/>
                  <a:ea typeface="Arial" pitchFamily="34" charset="-122"/>
                  <a:cs typeface="Arial" pitchFamily="34" charset="-120"/>
                </a:rPr>
                <a:t> المبادرات التقنية النوعية</a:t>
              </a:r>
              <a:endParaRPr lang="ar-SA" sz="1450" dirty="0"/>
            </a:p>
          </p:txBody>
        </p:sp>
        <p:sp>
          <p:nvSpPr>
            <p:cNvPr id="22" name="Text 17"/>
            <p:cNvSpPr/>
            <p:nvPr/>
          </p:nvSpPr>
          <p:spPr>
            <a:xfrm>
              <a:off x="8029870" y="2195612"/>
              <a:ext cx="3388831" cy="138906"/>
            </a:xfrm>
            <a:prstGeom prst="rect">
              <a:avLst/>
            </a:prstGeom>
            <a:noFill/>
            <a:ln/>
          </p:spPr>
          <p:txBody>
            <a:bodyPr wrap="none" lIns="0" tIns="0" rIns="0" bIns="0" rtlCol="0" anchor="t"/>
            <a:lstStyle/>
            <a:p>
              <a:pPr marL="0" indent="0" algn="r" rtl="1">
                <a:lnSpc>
                  <a:spcPct val="117000"/>
                </a:lnSpc>
                <a:buNone/>
              </a:pPr>
              <a:r>
                <a:rPr lang="ar-SA" altLang="en-US" sz="750" b="1" dirty="0">
                  <a:solidFill>
                    <a:srgbClr val="272525"/>
                  </a:solidFill>
                  <a:latin typeface="Arial" pitchFamily="34" charset="0"/>
                  <a:ea typeface="Arial" pitchFamily="34" charset="-122"/>
                  <a:cs typeface="Arial" pitchFamily="34" charset="-120"/>
                </a:rPr>
                <a:t>تقنيات ترفع الكفاءة وتفتح أسواقاً جديدة</a:t>
              </a:r>
              <a:endParaRPr lang="ar-SA" sz="750" dirty="0"/>
            </a:p>
          </p:txBody>
        </p:sp>
        <p:sp>
          <p:nvSpPr>
            <p:cNvPr id="23" name="Text 18"/>
            <p:cNvSpPr/>
            <p:nvPr/>
          </p:nvSpPr>
          <p:spPr>
            <a:xfrm>
              <a:off x="8158851" y="2553692"/>
              <a:ext cx="3383870" cy="1725414"/>
            </a:xfrm>
            <a:prstGeom prst="rect">
              <a:avLst/>
            </a:prstGeom>
            <a:noFill/>
            <a:ln/>
          </p:spPr>
          <p:txBody>
            <a:bodyPr wrap="square" lIns="0" tIns="0" rIns="49617" bIns="0" rtlCol="0" anchor="t">
              <a:normAutofit fontScale="92500" lnSpcReduction="20000"/>
            </a:bodyPr>
            <a:lstStyle/>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الذكاء الاصطناعي</a:t>
              </a:r>
              <a:r>
                <a:rPr lang="ar-SA" altLang="en-US" sz="950" dirty="0">
                  <a:solidFill>
                    <a:srgbClr val="272525"/>
                  </a:solidFill>
                  <a:latin typeface="Arial" pitchFamily="34" charset="0"/>
                  <a:ea typeface="Arial" pitchFamily="34" charset="-122"/>
                  <a:cs typeface="Arial" pitchFamily="34" charset="-120"/>
                </a:rPr>
                <a:t> — مسار دائم نضمّنه في الخدمات والحلول المقدّمة للعملاء.</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تطوير فرص مراكز البيانات بالتعاون مع جهات استثمارية</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وأنظمة التحكم الصناعي (OT)</a:t>
              </a:r>
              <a:r>
                <a:rPr lang="ar-SA" altLang="en-US" sz="950" dirty="0">
                  <a:solidFill>
                    <a:srgbClr val="272525"/>
                  </a:solidFill>
                  <a:latin typeface="Arial" pitchFamily="34" charset="0"/>
                  <a:ea typeface="Arial" pitchFamily="34" charset="-122"/>
                  <a:cs typeface="Arial" pitchFamily="34" charset="-120"/>
                </a:rPr>
                <a:t> — بالتعاون مع موبايلي.</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المدن الذكية</a:t>
              </a:r>
              <a:r>
                <a:rPr lang="ar-SA" altLang="en-US" sz="950" dirty="0">
                  <a:solidFill>
                    <a:srgbClr val="272525"/>
                  </a:solidFill>
                  <a:latin typeface="Arial" pitchFamily="34" charset="0"/>
                  <a:ea typeface="Arial" pitchFamily="34" charset="-122"/>
                  <a:cs typeface="Arial" pitchFamily="34" charset="-120"/>
                </a:rPr>
                <a:t> — حلول متكاملة للبنية التحتية الرقمية.</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التجارب والواقع الافتراضي</a:t>
              </a:r>
              <a:r>
                <a:rPr lang="ar-SA" altLang="en-US" sz="950" dirty="0">
                  <a:solidFill>
                    <a:srgbClr val="272525"/>
                  </a:solidFill>
                  <a:latin typeface="Arial" pitchFamily="34" charset="0"/>
                  <a:ea typeface="Arial" pitchFamily="34" charset="-122"/>
                  <a:cs typeface="Arial" pitchFamily="34" charset="-120"/>
                </a:rPr>
                <a:t> — تصميم تجارب رقمية نوعية في قطاع المتاحف.</a:t>
              </a:r>
              <a:endParaRPr lang="ar-SA" sz="950" dirty="0"/>
            </a:p>
            <a:p>
              <a:pPr marL="193040" indent="-193040" algn="r" rtl="1">
                <a:lnSpc>
                  <a:spcPct val="200000"/>
                </a:lnSpc>
                <a:buSzPct val="100000"/>
                <a:buChar char="•"/>
              </a:pPr>
              <a:r>
                <a:rPr lang="ar-SA" altLang="en-US" sz="950" b="1" dirty="0">
                  <a:solidFill>
                    <a:srgbClr val="272525"/>
                  </a:solidFill>
                  <a:latin typeface="Arial" pitchFamily="34" charset="0"/>
                  <a:ea typeface="Arial" pitchFamily="34" charset="-122"/>
                  <a:cs typeface="Arial" pitchFamily="34" charset="-120"/>
                </a:rPr>
                <a:t>الخدمات المُدارة (Managed Services)</a:t>
              </a:r>
              <a:r>
                <a:rPr lang="ar-SA" altLang="en-US" sz="950" dirty="0">
                  <a:solidFill>
                    <a:srgbClr val="272525"/>
                  </a:solidFill>
                  <a:latin typeface="Arial" pitchFamily="34" charset="0"/>
                  <a:ea typeface="Arial" pitchFamily="34" charset="-122"/>
                  <a:cs typeface="Arial" pitchFamily="34" charset="-120"/>
                </a:rPr>
                <a:t> — نموذج يمنح إيرادات أكثر استدامة وتكراراً.</a:t>
              </a:r>
              <a:endParaRPr lang="ar-SA" sz="950" dirty="0"/>
            </a:p>
          </p:txBody>
        </p:sp>
      </p:grpSp>
      <p:grpSp>
        <p:nvGrpSpPr>
          <p:cNvPr id="30" name="Group 29">
            <a:extLst>
              <a:ext uri="{FF2B5EF4-FFF2-40B4-BE49-F238E27FC236}">
                <a16:creationId xmlns:a16="http://schemas.microsoft.com/office/drawing/2014/main" id="{97DC4950-14DF-C559-25C2-55CE7571A96A}"/>
              </a:ext>
            </a:extLst>
          </p:cNvPr>
          <p:cNvGrpSpPr/>
          <p:nvPr/>
        </p:nvGrpSpPr>
        <p:grpSpPr>
          <a:xfrm>
            <a:off x="454907" y="5972473"/>
            <a:ext cx="11075313" cy="412155"/>
            <a:chOff x="454907" y="5972473"/>
            <a:chExt cx="11075313" cy="412155"/>
          </a:xfrm>
        </p:grpSpPr>
        <p:sp>
          <p:nvSpPr>
            <p:cNvPr id="24" name="Shape 19"/>
            <p:cNvSpPr/>
            <p:nvPr/>
          </p:nvSpPr>
          <p:spPr>
            <a:xfrm>
              <a:off x="661475" y="5972473"/>
              <a:ext cx="10868745" cy="412155"/>
            </a:xfrm>
            <a:prstGeom prst="roundRect">
              <a:avLst>
                <a:gd name="adj" fmla="val 27087"/>
              </a:avLst>
            </a:prstGeom>
            <a:solidFill>
              <a:srgbClr val="276893"/>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785495" y="6108502"/>
              <a:ext cx="154976" cy="124023"/>
            </a:xfrm>
            <a:prstGeom prst="rect">
              <a:avLst/>
            </a:prstGeom>
          </p:spPr>
        </p:pic>
        <p:sp>
          <p:nvSpPr>
            <p:cNvPr id="26" name="Text 20"/>
            <p:cNvSpPr/>
            <p:nvPr/>
          </p:nvSpPr>
          <p:spPr>
            <a:xfrm>
              <a:off x="454907" y="6096397"/>
              <a:ext cx="10951293" cy="173633"/>
            </a:xfrm>
            <a:prstGeom prst="rect">
              <a:avLst/>
            </a:prstGeom>
            <a:noFill/>
            <a:ln/>
          </p:spPr>
          <p:txBody>
            <a:bodyPr wrap="none" lIns="0" tIns="0" rIns="0" bIns="0" rtlCol="0" anchor="t"/>
            <a:lstStyle/>
            <a:p>
              <a:pPr marL="0" indent="0" algn="r" rtl="1">
                <a:lnSpc>
                  <a:spcPct val="117000"/>
                </a:lnSpc>
                <a:buNone/>
              </a:pPr>
              <a:r>
                <a:rPr lang="ar-SA" altLang="en-US" sz="950" dirty="0">
                  <a:solidFill>
                    <a:srgbClr val="FFFFFF"/>
                  </a:solidFill>
                  <a:latin typeface="Arial" pitchFamily="34" charset="0"/>
                  <a:ea typeface="Arial" pitchFamily="34" charset="-122"/>
                  <a:cs typeface="Arial" pitchFamily="34" charset="-120"/>
                </a:rPr>
                <a:t>✓ خطط مبنية على حضور وطني موسّع وشراكات عالمية وتقنية متقدمة — بما يخدم مستهدفات رؤية المملكة 2030</a:t>
              </a:r>
              <a:endParaRPr lang="ar-SA" sz="95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705471"/>
          </a:xfrm>
          <a:prstGeom prst="rect">
            <a:avLst/>
          </a:prstGeom>
        </p:spPr>
      </p:pic>
      <p:sp>
        <p:nvSpPr>
          <p:cNvPr id="3" name="Text 0"/>
          <p:cNvSpPr/>
          <p:nvPr/>
        </p:nvSpPr>
        <p:spPr>
          <a:xfrm>
            <a:off x="661475" y="2114153"/>
            <a:ext cx="10868745" cy="387648"/>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000000"/>
                </a:solidFill>
                <a:latin typeface="Arial" pitchFamily="34" charset="0"/>
                <a:ea typeface="Arial" pitchFamily="34" charset="-122"/>
                <a:cs typeface="Arial" pitchFamily="34" charset="-120"/>
              </a:rPr>
              <a:t>محركات القيمة المستقبلية </a:t>
            </a:r>
            <a:endParaRPr lang="ar-SA" sz="2400" dirty="0"/>
          </a:p>
        </p:txBody>
      </p:sp>
      <p:sp>
        <p:nvSpPr>
          <p:cNvPr id="4" name="Shape 1"/>
          <p:cNvSpPr/>
          <p:nvPr/>
        </p:nvSpPr>
        <p:spPr>
          <a:xfrm>
            <a:off x="661475" y="2641302"/>
            <a:ext cx="10868745" cy="480318"/>
          </a:xfrm>
          <a:prstGeom prst="roundRect">
            <a:avLst>
              <a:gd name="adj" fmla="val 23243"/>
            </a:avLst>
          </a:prstGeom>
          <a:solidFill>
            <a:srgbClr val="B6FCB8"/>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785495" y="2761159"/>
            <a:ext cx="232563" cy="186035"/>
          </a:xfrm>
          <a:prstGeom prst="rect">
            <a:avLst/>
          </a:prstGeom>
        </p:spPr>
      </p:pic>
      <p:sp>
        <p:nvSpPr>
          <p:cNvPr id="6" name="Text 2"/>
          <p:cNvSpPr/>
          <p:nvPr/>
        </p:nvSpPr>
        <p:spPr>
          <a:xfrm>
            <a:off x="1142078" y="2765227"/>
            <a:ext cx="10264121" cy="232470"/>
          </a:xfrm>
          <a:prstGeom prst="rect">
            <a:avLst/>
          </a:prstGeom>
          <a:noFill/>
          <a:ln/>
        </p:spPr>
        <p:txBody>
          <a:bodyPr wrap="none" lIns="0" tIns="0" rIns="0" bIns="0" rtlCol="0" anchor="t"/>
          <a:lstStyle/>
          <a:p>
            <a:pPr marL="0" indent="0" algn="r" rtl="1">
              <a:lnSpc>
                <a:spcPct val="104000"/>
              </a:lnSpc>
              <a:buNone/>
            </a:pPr>
            <a:r>
              <a:rPr lang="ar-SA" altLang="en-US" sz="1450" b="1" dirty="0">
                <a:solidFill>
                  <a:srgbClr val="000000"/>
                </a:solidFill>
                <a:latin typeface="Arial" pitchFamily="34" charset="0"/>
                <a:ea typeface="Arial" pitchFamily="34" charset="-122"/>
                <a:cs typeface="Arial" pitchFamily="34" charset="-120"/>
              </a:rPr>
              <a:t>تدخل الشركة النصف الثاني من 2026 بأكبر محفظة أعمال في تاريخها، مدعومةً بنمو إيرادات بلغ 89.5% في النصف الأول.</a:t>
            </a:r>
            <a:endParaRPr lang="ar-SA" sz="1450" dirty="0"/>
          </a:p>
        </p:txBody>
      </p:sp>
      <p:grpSp>
        <p:nvGrpSpPr>
          <p:cNvPr id="31" name="Group 30">
            <a:extLst>
              <a:ext uri="{FF2B5EF4-FFF2-40B4-BE49-F238E27FC236}">
                <a16:creationId xmlns:a16="http://schemas.microsoft.com/office/drawing/2014/main" id="{1A1D6FD9-F014-F9CF-10BB-B6907CE2219F}"/>
              </a:ext>
            </a:extLst>
          </p:cNvPr>
          <p:cNvGrpSpPr/>
          <p:nvPr/>
        </p:nvGrpSpPr>
        <p:grpSpPr>
          <a:xfrm>
            <a:off x="661475" y="3226197"/>
            <a:ext cx="2647388" cy="1779488"/>
            <a:chOff x="661475" y="3226197"/>
            <a:chExt cx="2647388" cy="1779488"/>
          </a:xfrm>
        </p:grpSpPr>
        <p:sp>
          <p:nvSpPr>
            <p:cNvPr id="7" name="Shape 3"/>
            <p:cNvSpPr/>
            <p:nvPr/>
          </p:nvSpPr>
          <p:spPr>
            <a:xfrm>
              <a:off x="661475" y="3226197"/>
              <a:ext cx="2647388" cy="1779488"/>
            </a:xfrm>
            <a:prstGeom prst="roundRect">
              <a:avLst>
                <a:gd name="adj" fmla="val 6274"/>
              </a:avLst>
            </a:prstGeom>
            <a:solidFill>
              <a:srgbClr val="FFFFFF">
                <a:alpha val="95000"/>
              </a:srgbClr>
            </a:solidFill>
            <a:ln w="12700">
              <a:solidFill>
                <a:srgbClr val="D8D4D4"/>
              </a:solidFill>
              <a:prstDash val="solid"/>
            </a:ln>
            <a:effectLst>
              <a:outerShdw blurRad="185420" dist="127" dir="16200000" algn="bl" rotWithShape="0">
                <a:srgbClr val="333333">
                  <a:alpha val="10000"/>
                </a:srgbClr>
              </a:outerShdw>
            </a:effectLst>
          </p:spPr>
          <p:txBody>
            <a:bodyPr/>
            <a:lstStyle/>
            <a:p>
              <a:endParaRPr lang="en-US" dirty="0"/>
            </a:p>
          </p:txBody>
        </p:sp>
        <p:sp>
          <p:nvSpPr>
            <p:cNvPr id="8" name="Text 4"/>
            <p:cNvSpPr/>
            <p:nvPr/>
          </p:nvSpPr>
          <p:spPr>
            <a:xfrm>
              <a:off x="798195" y="3362920"/>
              <a:ext cx="2373948" cy="232470"/>
            </a:xfrm>
            <a:prstGeom prst="rect">
              <a:avLst/>
            </a:prstGeom>
            <a:noFill/>
            <a:ln/>
          </p:spPr>
          <p:txBody>
            <a:bodyPr wrap="none" lIns="0" tIns="0" rIns="0" bIns="0" rtlCol="0" anchor="t"/>
            <a:lstStyle/>
            <a:p>
              <a:pPr marL="0" indent="0" algn="ctr">
                <a:lnSpc>
                  <a:spcPct val="104000"/>
                </a:lnSpc>
                <a:buNone/>
              </a:pPr>
              <a:r>
                <a:rPr lang="en-US" sz="1450" b="1" dirty="0">
                  <a:solidFill>
                    <a:srgbClr val="0A988B"/>
                  </a:solidFill>
                  <a:latin typeface="Overpass Bold" pitchFamily="34" charset="0"/>
                  <a:ea typeface="Overpass Bold" pitchFamily="34" charset="-122"/>
                  <a:cs typeface="Overpass Bold" pitchFamily="34" charset="-120"/>
                </a:rPr>
                <a:t>714M</a:t>
              </a:r>
              <a:endParaRPr lang="en-US" sz="1450" dirty="0"/>
            </a:p>
          </p:txBody>
        </p:sp>
        <p:sp>
          <p:nvSpPr>
            <p:cNvPr id="9" name="Text 5"/>
            <p:cNvSpPr/>
            <p:nvPr/>
          </p:nvSpPr>
          <p:spPr>
            <a:xfrm>
              <a:off x="798195" y="3632597"/>
              <a:ext cx="2373948"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272525"/>
                  </a:solidFill>
                  <a:latin typeface="Arial" pitchFamily="34" charset="0"/>
                  <a:ea typeface="Arial" pitchFamily="34" charset="-122"/>
                  <a:cs typeface="Arial" pitchFamily="34" charset="-120"/>
                </a:rPr>
                <a:t>رؤية إيرادات مدعومة بعقود</a:t>
              </a:r>
              <a:endParaRPr lang="ar-SA" sz="1200" dirty="0"/>
            </a:p>
          </p:txBody>
        </p:sp>
        <p:sp>
          <p:nvSpPr>
            <p:cNvPr id="10" name="Text 6"/>
            <p:cNvSpPr/>
            <p:nvPr/>
          </p:nvSpPr>
          <p:spPr>
            <a:xfrm>
              <a:off x="798195" y="3882132"/>
              <a:ext cx="2373948" cy="694531"/>
            </a:xfrm>
            <a:prstGeom prst="rect">
              <a:avLst/>
            </a:prstGeom>
            <a:noFill/>
            <a:ln/>
          </p:spPr>
          <p:txBody>
            <a:bodyPr wrap="square" lIns="0" tIns="0" rIns="0" bIns="0" rtlCol="0" anchor="t">
              <a:normAutofit/>
            </a:bodyPr>
            <a:lstStyle/>
            <a:p>
              <a:pPr marL="0" indent="0" algn="r" rtl="1">
                <a:lnSpc>
                  <a:spcPct val="117000"/>
                </a:lnSpc>
                <a:buNone/>
              </a:pPr>
              <a:r>
                <a:rPr lang="ar-SA" altLang="en-US" sz="950" dirty="0">
                  <a:solidFill>
                    <a:srgbClr val="272525"/>
                  </a:solidFill>
                  <a:latin typeface="Arial" pitchFamily="34" charset="0"/>
                  <a:ea typeface="Arial" pitchFamily="34" charset="-122"/>
                  <a:cs typeface="Arial" pitchFamily="34" charset="-120"/>
                </a:rPr>
                <a:t>محفظة أعمال إجمالية بقيمة 714 مليون ريال، تشمل عقوداً مؤكدة (Backlog) بقيمة 513.18 مليون ريال، منها ترسية قطاع الطاقة بقيمة 314.5 مليون ريال وحوالي 200 مليون عقود تتجاوز نسبة الفوز فبها 95%</a:t>
              </a:r>
              <a:endParaRPr lang="ar-SA" sz="950" dirty="0"/>
            </a:p>
          </p:txBody>
        </p:sp>
      </p:grpSp>
      <p:grpSp>
        <p:nvGrpSpPr>
          <p:cNvPr id="30" name="Group 29">
            <a:extLst>
              <a:ext uri="{FF2B5EF4-FFF2-40B4-BE49-F238E27FC236}">
                <a16:creationId xmlns:a16="http://schemas.microsoft.com/office/drawing/2014/main" id="{9FDF3910-ACB5-DDD8-CD82-D4AA7B5AA7E5}"/>
              </a:ext>
            </a:extLst>
          </p:cNvPr>
          <p:cNvGrpSpPr/>
          <p:nvPr/>
        </p:nvGrpSpPr>
        <p:grpSpPr>
          <a:xfrm>
            <a:off x="3401828" y="3226197"/>
            <a:ext cx="2647487" cy="1779488"/>
            <a:chOff x="3401828" y="3226197"/>
            <a:chExt cx="2647487" cy="1779488"/>
          </a:xfrm>
        </p:grpSpPr>
        <p:sp>
          <p:nvSpPr>
            <p:cNvPr id="11" name="Shape 7"/>
            <p:cNvSpPr/>
            <p:nvPr/>
          </p:nvSpPr>
          <p:spPr>
            <a:xfrm>
              <a:off x="3401828" y="3226197"/>
              <a:ext cx="2647487" cy="1779488"/>
            </a:xfrm>
            <a:prstGeom prst="roundRect">
              <a:avLst>
                <a:gd name="adj" fmla="val 6274"/>
              </a:avLst>
            </a:prstGeom>
            <a:solidFill>
              <a:srgbClr val="FFFFFF">
                <a:alpha val="95000"/>
              </a:srgbClr>
            </a:solidFill>
            <a:ln w="12700">
              <a:solidFill>
                <a:srgbClr val="D8D4D4"/>
              </a:solidFill>
              <a:prstDash val="solid"/>
            </a:ln>
            <a:effectLst>
              <a:outerShdw blurRad="185420" dist="127" dir="16200000" algn="bl" rotWithShape="0">
                <a:srgbClr val="333333">
                  <a:alpha val="10000"/>
                </a:srgbClr>
              </a:outerShdw>
            </a:effectLst>
          </p:spPr>
          <p:txBody>
            <a:bodyPr/>
            <a:lstStyle/>
            <a:p>
              <a:endParaRPr lang="en-US"/>
            </a:p>
          </p:txBody>
        </p:sp>
        <p:sp>
          <p:nvSpPr>
            <p:cNvPr id="12" name="Text 8"/>
            <p:cNvSpPr/>
            <p:nvPr/>
          </p:nvSpPr>
          <p:spPr>
            <a:xfrm>
              <a:off x="3538548" y="3362920"/>
              <a:ext cx="2374047" cy="232470"/>
            </a:xfrm>
            <a:prstGeom prst="rect">
              <a:avLst/>
            </a:prstGeom>
            <a:noFill/>
            <a:ln/>
          </p:spPr>
          <p:txBody>
            <a:bodyPr wrap="none" lIns="0" tIns="0" rIns="0" bIns="0" rtlCol="0" anchor="t"/>
            <a:lstStyle/>
            <a:p>
              <a:pPr marL="0" indent="0" algn="ctr" rtl="1">
                <a:lnSpc>
                  <a:spcPct val="104000"/>
                </a:lnSpc>
                <a:buNone/>
              </a:pPr>
              <a:r>
                <a:rPr lang="ar-SA" altLang="en-US" sz="1450" b="1" dirty="0">
                  <a:solidFill>
                    <a:srgbClr val="0A988B"/>
                  </a:solidFill>
                  <a:latin typeface="Arial" pitchFamily="34" charset="0"/>
                  <a:ea typeface="Arial" pitchFamily="34" charset="-122"/>
                  <a:cs typeface="Arial" pitchFamily="34" charset="-120"/>
                </a:rPr>
                <a:t>5 سنوات</a:t>
              </a:r>
              <a:endParaRPr lang="ar-SA" sz="1450" dirty="0"/>
            </a:p>
          </p:txBody>
        </p:sp>
        <p:sp>
          <p:nvSpPr>
            <p:cNvPr id="13" name="Text 9"/>
            <p:cNvSpPr/>
            <p:nvPr/>
          </p:nvSpPr>
          <p:spPr>
            <a:xfrm>
              <a:off x="3538548" y="3632597"/>
              <a:ext cx="2374047"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272525"/>
                  </a:solidFill>
                  <a:latin typeface="Arial" pitchFamily="34" charset="0"/>
                  <a:ea typeface="Arial" pitchFamily="34" charset="-122"/>
                  <a:cs typeface="Arial" pitchFamily="34" charset="-120"/>
                </a:rPr>
                <a:t>اتفاقيات إطارية طويلة الأجل</a:t>
              </a:r>
              <a:endParaRPr lang="ar-SA" sz="1200" dirty="0"/>
            </a:p>
          </p:txBody>
        </p:sp>
        <p:sp>
          <p:nvSpPr>
            <p:cNvPr id="14" name="Text 10"/>
            <p:cNvSpPr/>
            <p:nvPr/>
          </p:nvSpPr>
          <p:spPr>
            <a:xfrm>
              <a:off x="3538548" y="3882132"/>
              <a:ext cx="2374047" cy="900708"/>
            </a:xfrm>
            <a:prstGeom prst="rect">
              <a:avLst/>
            </a:prstGeom>
            <a:noFill/>
            <a:ln/>
          </p:spPr>
          <p:txBody>
            <a:bodyPr wrap="square" lIns="0" tIns="0" rIns="49617" bIns="0" rtlCol="0" anchor="t">
              <a:normAutofit/>
            </a:bodyPr>
            <a:lstStyle/>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أبرمت الشركة اتفاقيات إطارية طويلة الأجل (5 سنوات) مع عدد من الجهات الاستراتيجية، تشمل PIF، وعِلم، وسابك، والسودة للتطوير، STC Solutions </a:t>
              </a:r>
              <a:endParaRPr lang="ar-SA" sz="950" dirty="0"/>
            </a:p>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 إيراد متكرّر وجهات بحجم استراتيجي ثقيل</a:t>
              </a:r>
              <a:endParaRPr lang="ar-SA" sz="950" dirty="0"/>
            </a:p>
          </p:txBody>
        </p:sp>
      </p:grpSp>
      <p:grpSp>
        <p:nvGrpSpPr>
          <p:cNvPr id="29" name="Group 28">
            <a:extLst>
              <a:ext uri="{FF2B5EF4-FFF2-40B4-BE49-F238E27FC236}">
                <a16:creationId xmlns:a16="http://schemas.microsoft.com/office/drawing/2014/main" id="{4DAE9557-006A-7F46-6CCF-7540DD5A61B6}"/>
              </a:ext>
            </a:extLst>
          </p:cNvPr>
          <p:cNvGrpSpPr/>
          <p:nvPr/>
        </p:nvGrpSpPr>
        <p:grpSpPr>
          <a:xfrm>
            <a:off x="6142281" y="3226197"/>
            <a:ext cx="2647487" cy="1779488"/>
            <a:chOff x="6142281" y="3226197"/>
            <a:chExt cx="2647487" cy="1779488"/>
          </a:xfrm>
        </p:grpSpPr>
        <p:sp>
          <p:nvSpPr>
            <p:cNvPr id="15" name="Shape 11"/>
            <p:cNvSpPr/>
            <p:nvPr/>
          </p:nvSpPr>
          <p:spPr>
            <a:xfrm>
              <a:off x="6142281" y="3226197"/>
              <a:ext cx="2647487" cy="1779488"/>
            </a:xfrm>
            <a:prstGeom prst="roundRect">
              <a:avLst>
                <a:gd name="adj" fmla="val 6274"/>
              </a:avLst>
            </a:prstGeom>
            <a:solidFill>
              <a:srgbClr val="FFFFFF">
                <a:alpha val="95000"/>
              </a:srgbClr>
            </a:solidFill>
            <a:ln w="12700">
              <a:solidFill>
                <a:srgbClr val="D8D4D4"/>
              </a:solidFill>
              <a:prstDash val="solid"/>
            </a:ln>
            <a:effectLst>
              <a:outerShdw blurRad="185420" dist="127" dir="16200000" algn="bl" rotWithShape="0">
                <a:srgbClr val="333333">
                  <a:alpha val="10000"/>
                </a:srgbClr>
              </a:outerShdw>
            </a:effectLst>
          </p:spPr>
          <p:txBody>
            <a:bodyPr/>
            <a:lstStyle/>
            <a:p>
              <a:endParaRPr lang="en-US"/>
            </a:p>
          </p:txBody>
        </p:sp>
        <p:sp>
          <p:nvSpPr>
            <p:cNvPr id="16" name="Text 12"/>
            <p:cNvSpPr/>
            <p:nvPr/>
          </p:nvSpPr>
          <p:spPr>
            <a:xfrm>
              <a:off x="6279001" y="3362920"/>
              <a:ext cx="2374047" cy="232470"/>
            </a:xfrm>
            <a:prstGeom prst="rect">
              <a:avLst/>
            </a:prstGeom>
            <a:noFill/>
            <a:ln/>
          </p:spPr>
          <p:txBody>
            <a:bodyPr wrap="none" lIns="0" tIns="0" rIns="0" bIns="0" rtlCol="0" anchor="t"/>
            <a:lstStyle/>
            <a:p>
              <a:pPr marL="0" indent="0" algn="ctr">
                <a:lnSpc>
                  <a:spcPct val="104000"/>
                </a:lnSpc>
                <a:buNone/>
              </a:pPr>
              <a:r>
                <a:rPr lang="en-US" sz="1450" b="1" dirty="0">
                  <a:solidFill>
                    <a:srgbClr val="0A988B"/>
                  </a:solidFill>
                  <a:latin typeface="Overpass Bold" pitchFamily="34" charset="0"/>
                  <a:ea typeface="Overpass Bold" pitchFamily="34" charset="-122"/>
                  <a:cs typeface="Overpass Bold" pitchFamily="34" charset="-120"/>
                </a:rPr>
                <a:t>ROE 4.55%</a:t>
              </a:r>
              <a:endParaRPr lang="en-US" sz="1450" dirty="0"/>
            </a:p>
          </p:txBody>
        </p:sp>
        <p:sp>
          <p:nvSpPr>
            <p:cNvPr id="17" name="Text 13"/>
            <p:cNvSpPr/>
            <p:nvPr/>
          </p:nvSpPr>
          <p:spPr>
            <a:xfrm>
              <a:off x="6279001" y="3632597"/>
              <a:ext cx="2374047"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272525"/>
                  </a:solidFill>
                  <a:latin typeface="Arial" pitchFamily="34" charset="0"/>
                  <a:ea typeface="Arial" pitchFamily="34" charset="-122"/>
                  <a:cs typeface="Arial" pitchFamily="34" charset="-120"/>
                </a:rPr>
                <a:t>ربحية ومركز مالي قوي</a:t>
              </a:r>
              <a:endParaRPr lang="ar-SA" sz="1200" dirty="0"/>
            </a:p>
          </p:txBody>
        </p:sp>
        <p:sp>
          <p:nvSpPr>
            <p:cNvPr id="18" name="Text 14"/>
            <p:cNvSpPr/>
            <p:nvPr/>
          </p:nvSpPr>
          <p:spPr>
            <a:xfrm>
              <a:off x="6279001" y="3882132"/>
              <a:ext cx="2374047" cy="792163"/>
            </a:xfrm>
            <a:prstGeom prst="rect">
              <a:avLst/>
            </a:prstGeom>
            <a:noFill/>
            <a:ln/>
          </p:spPr>
          <p:txBody>
            <a:bodyPr wrap="square" lIns="0" tIns="0" rIns="49617" bIns="0" rtlCol="0" anchor="t">
              <a:normAutofit/>
            </a:bodyPr>
            <a:lstStyle/>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عائد على حقوق الملكية: 4.55% — H1 2026</a:t>
              </a:r>
              <a:endParaRPr lang="ar-SA" sz="950" dirty="0"/>
            </a:p>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عائد على الأصول: 2.44% — H1 2026</a:t>
              </a:r>
              <a:endParaRPr lang="ar-SA" sz="950" dirty="0"/>
            </a:p>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حقوق الملكية: 175.18 مليون ريال</a:t>
              </a:r>
              <a:endParaRPr lang="ar-SA" sz="950" dirty="0"/>
            </a:p>
            <a:p>
              <a:pPr marL="193040" indent="-193040" algn="r" rtl="1">
                <a:lnSpc>
                  <a:spcPct val="117000"/>
                </a:lnSpc>
                <a:buSzPct val="100000"/>
                <a:buChar char="•"/>
              </a:pPr>
              <a:r>
                <a:rPr lang="ar-SA" altLang="en-US" sz="950" dirty="0">
                  <a:solidFill>
                    <a:srgbClr val="272525"/>
                  </a:solidFill>
                  <a:latin typeface="Arial" pitchFamily="34" charset="0"/>
                  <a:ea typeface="Arial" pitchFamily="34" charset="-122"/>
                  <a:cs typeface="Arial" pitchFamily="34" charset="-120"/>
                </a:rPr>
                <a:t>المطلوبات المتداولة: 160.48 مليون ريال</a:t>
              </a:r>
              <a:endParaRPr lang="ar-SA" sz="950" dirty="0"/>
            </a:p>
          </p:txBody>
        </p:sp>
        <p:sp>
          <p:nvSpPr>
            <p:cNvPr id="19" name="Text 15"/>
            <p:cNvSpPr/>
            <p:nvPr/>
          </p:nvSpPr>
          <p:spPr>
            <a:xfrm>
              <a:off x="6279001" y="4730055"/>
              <a:ext cx="2374047" cy="138906"/>
            </a:xfrm>
            <a:prstGeom prst="rect">
              <a:avLst/>
            </a:prstGeom>
            <a:noFill/>
            <a:ln/>
          </p:spPr>
          <p:txBody>
            <a:bodyPr wrap="none" lIns="0" tIns="0" rIns="0" bIns="0" rtlCol="0" anchor="t"/>
            <a:lstStyle/>
            <a:p>
              <a:pPr marL="0" indent="0" algn="r" rtl="1">
                <a:lnSpc>
                  <a:spcPct val="117000"/>
                </a:lnSpc>
                <a:buNone/>
              </a:pPr>
              <a:r>
                <a:rPr lang="ar-SA" altLang="en-US" sz="750" dirty="0">
                  <a:solidFill>
                    <a:srgbClr val="888888"/>
                  </a:solidFill>
                  <a:latin typeface="Arial" pitchFamily="34" charset="0"/>
                  <a:ea typeface="Arial" pitchFamily="34" charset="-122"/>
                  <a:cs typeface="Arial" pitchFamily="34" charset="-120"/>
                </a:rPr>
                <a:t>مؤشرات H1 2026 — غير مراجعة</a:t>
              </a:r>
              <a:endParaRPr lang="ar-SA" sz="750" dirty="0"/>
            </a:p>
          </p:txBody>
        </p:sp>
      </p:grpSp>
      <p:grpSp>
        <p:nvGrpSpPr>
          <p:cNvPr id="28" name="Group 27">
            <a:extLst>
              <a:ext uri="{FF2B5EF4-FFF2-40B4-BE49-F238E27FC236}">
                <a16:creationId xmlns:a16="http://schemas.microsoft.com/office/drawing/2014/main" id="{BF5AAAB5-DB45-0432-CE46-E465932C7093}"/>
              </a:ext>
            </a:extLst>
          </p:cNvPr>
          <p:cNvGrpSpPr/>
          <p:nvPr/>
        </p:nvGrpSpPr>
        <p:grpSpPr>
          <a:xfrm>
            <a:off x="8882733" y="3226197"/>
            <a:ext cx="2647487" cy="1779488"/>
            <a:chOff x="8882733" y="3226197"/>
            <a:chExt cx="2647487" cy="1779488"/>
          </a:xfrm>
        </p:grpSpPr>
        <p:sp>
          <p:nvSpPr>
            <p:cNvPr id="20" name="Shape 16"/>
            <p:cNvSpPr/>
            <p:nvPr/>
          </p:nvSpPr>
          <p:spPr>
            <a:xfrm>
              <a:off x="8882733" y="3226197"/>
              <a:ext cx="2647487" cy="1779488"/>
            </a:xfrm>
            <a:prstGeom prst="roundRect">
              <a:avLst>
                <a:gd name="adj" fmla="val 6274"/>
              </a:avLst>
            </a:prstGeom>
            <a:solidFill>
              <a:srgbClr val="FFFFFF">
                <a:alpha val="95000"/>
              </a:srgbClr>
            </a:solidFill>
            <a:ln w="12700">
              <a:solidFill>
                <a:srgbClr val="D8D4D4"/>
              </a:solidFill>
              <a:prstDash val="solid"/>
            </a:ln>
            <a:effectLst>
              <a:outerShdw blurRad="185420" dist="127" dir="16200000" algn="bl" rotWithShape="0">
                <a:srgbClr val="333333">
                  <a:alpha val="10000"/>
                </a:srgbClr>
              </a:outerShdw>
            </a:effectLst>
          </p:spPr>
          <p:txBody>
            <a:bodyPr/>
            <a:lstStyle/>
            <a:p>
              <a:endParaRPr lang="en-US"/>
            </a:p>
          </p:txBody>
        </p:sp>
        <p:sp>
          <p:nvSpPr>
            <p:cNvPr id="21" name="Text 17"/>
            <p:cNvSpPr/>
            <p:nvPr/>
          </p:nvSpPr>
          <p:spPr>
            <a:xfrm>
              <a:off x="9019453" y="3362920"/>
              <a:ext cx="2374047" cy="232470"/>
            </a:xfrm>
            <a:prstGeom prst="rect">
              <a:avLst/>
            </a:prstGeom>
            <a:noFill/>
            <a:ln/>
          </p:spPr>
          <p:txBody>
            <a:bodyPr wrap="none" lIns="0" tIns="0" rIns="0" bIns="0" rtlCol="0" anchor="t"/>
            <a:lstStyle/>
            <a:p>
              <a:pPr marL="0" indent="0" algn="ctr" rtl="1">
                <a:lnSpc>
                  <a:spcPct val="104000"/>
                </a:lnSpc>
                <a:buNone/>
              </a:pPr>
              <a:r>
                <a:rPr lang="ar-SA" altLang="en-US" sz="1450" b="1" dirty="0">
                  <a:solidFill>
                    <a:srgbClr val="0A988B"/>
                  </a:solidFill>
                  <a:latin typeface="Arial" pitchFamily="34" charset="0"/>
                  <a:ea typeface="Arial" pitchFamily="34" charset="-122"/>
                  <a:cs typeface="Arial" pitchFamily="34" charset="-120"/>
                </a:rPr>
                <a:t>تنوع تشغيلي</a:t>
              </a:r>
              <a:endParaRPr lang="ar-SA" sz="1450" dirty="0"/>
            </a:p>
          </p:txBody>
        </p:sp>
        <p:sp>
          <p:nvSpPr>
            <p:cNvPr id="22" name="Text 18"/>
            <p:cNvSpPr/>
            <p:nvPr/>
          </p:nvSpPr>
          <p:spPr>
            <a:xfrm>
              <a:off x="9019453" y="3632597"/>
              <a:ext cx="2374047"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272525"/>
                  </a:solidFill>
                  <a:latin typeface="Arial" pitchFamily="34" charset="0"/>
                  <a:ea typeface="Arial" pitchFamily="34" charset="-122"/>
                  <a:cs typeface="Arial" pitchFamily="34" charset="-120"/>
                </a:rPr>
                <a:t>قطاعات متعددة وعمق تشغيلي</a:t>
              </a:r>
              <a:endParaRPr lang="ar-SA" sz="1200" dirty="0"/>
            </a:p>
          </p:txBody>
        </p:sp>
        <p:sp>
          <p:nvSpPr>
            <p:cNvPr id="23" name="Text 19"/>
            <p:cNvSpPr/>
            <p:nvPr/>
          </p:nvSpPr>
          <p:spPr>
            <a:xfrm>
              <a:off x="9019453" y="3882132"/>
              <a:ext cx="2374047" cy="750292"/>
            </a:xfrm>
            <a:prstGeom prst="rect">
              <a:avLst/>
            </a:prstGeom>
            <a:noFill/>
            <a:ln/>
          </p:spPr>
          <p:txBody>
            <a:bodyPr wrap="square" lIns="0" tIns="0" rIns="0" bIns="0" rtlCol="0" anchor="t">
              <a:normAutofit/>
            </a:bodyPr>
            <a:lstStyle/>
            <a:p>
              <a:pPr marL="0" indent="0" algn="r" rtl="1">
                <a:lnSpc>
                  <a:spcPct val="117000"/>
                </a:lnSpc>
                <a:spcAft>
                  <a:spcPts val="400"/>
                </a:spcAft>
                <a:buNone/>
              </a:pPr>
              <a:r>
                <a:rPr lang="ar-SA" altLang="en-US" sz="950" dirty="0">
                  <a:solidFill>
                    <a:srgbClr val="272525"/>
                  </a:solidFill>
                  <a:latin typeface="Arial" pitchFamily="34" charset="0"/>
                  <a:ea typeface="Arial" pitchFamily="34" charset="-122"/>
                  <a:cs typeface="Arial" pitchFamily="34" charset="-120"/>
                </a:rPr>
                <a:t>قطاعات متعددة (تقنية المعلومات والاتصالات، الإنشاء والتطوير، الصناعة) · +500 عميل ·</a:t>
              </a:r>
              <a:endParaRPr lang="ar-SA" sz="950" dirty="0"/>
            </a:p>
            <a:p>
              <a:pPr marL="0" indent="0" algn="r" rtl="1">
                <a:lnSpc>
                  <a:spcPct val="117000"/>
                </a:lnSpc>
                <a:buNone/>
              </a:pPr>
              <a:r>
                <a:rPr lang="ar-SA" altLang="en-US" sz="950" dirty="0">
                  <a:solidFill>
                    <a:srgbClr val="272525"/>
                  </a:solidFill>
                  <a:latin typeface="Arial" pitchFamily="34" charset="0"/>
                  <a:ea typeface="Arial" pitchFamily="34" charset="-122"/>
                  <a:cs typeface="Arial" pitchFamily="34" charset="-120"/>
                </a:rPr>
                <a:t> شراكات عالمية معتمدة: Huawei، Schneider Electric، Lenovo، ServiceNow، Red Hat.</a:t>
              </a:r>
              <a:endParaRPr lang="ar-SA" sz="950" dirty="0"/>
            </a:p>
          </p:txBody>
        </p:sp>
      </p:grpSp>
      <p:grpSp>
        <p:nvGrpSpPr>
          <p:cNvPr id="32" name="Group 31">
            <a:extLst>
              <a:ext uri="{FF2B5EF4-FFF2-40B4-BE49-F238E27FC236}">
                <a16:creationId xmlns:a16="http://schemas.microsoft.com/office/drawing/2014/main" id="{BDCE13A6-FDC9-C712-7854-F6A64A7A937F}"/>
              </a:ext>
            </a:extLst>
          </p:cNvPr>
          <p:cNvGrpSpPr/>
          <p:nvPr/>
        </p:nvGrpSpPr>
        <p:grpSpPr>
          <a:xfrm>
            <a:off x="661475" y="5098653"/>
            <a:ext cx="10868745" cy="1195685"/>
            <a:chOff x="661475" y="5098653"/>
            <a:chExt cx="10868745" cy="1195685"/>
          </a:xfrm>
        </p:grpSpPr>
        <p:sp>
          <p:nvSpPr>
            <p:cNvPr id="24" name="Shape 20"/>
            <p:cNvSpPr/>
            <p:nvPr/>
          </p:nvSpPr>
          <p:spPr>
            <a:xfrm>
              <a:off x="661475" y="5098653"/>
              <a:ext cx="10868745" cy="1195685"/>
            </a:xfrm>
            <a:prstGeom prst="roundRect">
              <a:avLst>
                <a:gd name="adj" fmla="val 9337"/>
              </a:avLst>
            </a:prstGeom>
            <a:solidFill>
              <a:srgbClr val="FFFFFF">
                <a:alpha val="95000"/>
              </a:srgbClr>
            </a:solidFill>
            <a:ln w="12700">
              <a:solidFill>
                <a:srgbClr val="D8D4D4"/>
              </a:solidFill>
              <a:prstDash val="solid"/>
            </a:ln>
            <a:effectLst>
              <a:outerShdw blurRad="185420" dist="127" dir="16200000" algn="bl" rotWithShape="0">
                <a:srgbClr val="333333">
                  <a:alpha val="10000"/>
                </a:srgbClr>
              </a:outerShdw>
            </a:effectLst>
          </p:spPr>
          <p:txBody>
            <a:bodyPr/>
            <a:lstStyle/>
            <a:p>
              <a:endParaRPr lang="en-US"/>
            </a:p>
          </p:txBody>
        </p:sp>
        <p:sp>
          <p:nvSpPr>
            <p:cNvPr id="25" name="Text 21"/>
            <p:cNvSpPr/>
            <p:nvPr/>
          </p:nvSpPr>
          <p:spPr>
            <a:xfrm>
              <a:off x="798195" y="5235377"/>
              <a:ext cx="10595305" cy="232470"/>
            </a:xfrm>
            <a:prstGeom prst="rect">
              <a:avLst/>
            </a:prstGeom>
            <a:noFill/>
            <a:ln/>
          </p:spPr>
          <p:txBody>
            <a:bodyPr wrap="none" lIns="0" tIns="0" rIns="0" bIns="0" rtlCol="0" anchor="t"/>
            <a:lstStyle/>
            <a:p>
              <a:pPr marL="0" indent="0" algn="ctr" rtl="1">
                <a:lnSpc>
                  <a:spcPct val="104000"/>
                </a:lnSpc>
                <a:buNone/>
              </a:pPr>
              <a:r>
                <a:rPr lang="ar-SA" altLang="en-US" sz="1450" b="1" dirty="0">
                  <a:solidFill>
                    <a:srgbClr val="539282"/>
                  </a:solidFill>
                  <a:latin typeface="Arial" pitchFamily="34" charset="0"/>
                  <a:ea typeface="Arial" pitchFamily="34" charset="-122"/>
                  <a:cs typeface="Arial" pitchFamily="34" charset="-120"/>
                </a:rPr>
                <a:t>نمو تراكمي بنحو 400% خلال الفترة من 2021م إلى 2025م.</a:t>
              </a:r>
              <a:endParaRPr lang="ar-SA" sz="1450" dirty="0"/>
            </a:p>
          </p:txBody>
        </p:sp>
        <p:sp>
          <p:nvSpPr>
            <p:cNvPr id="26" name="Text 22"/>
            <p:cNvSpPr/>
            <p:nvPr/>
          </p:nvSpPr>
          <p:spPr>
            <a:xfrm>
              <a:off x="798195" y="5505053"/>
              <a:ext cx="10595305" cy="193774"/>
            </a:xfrm>
            <a:prstGeom prst="rect">
              <a:avLst/>
            </a:prstGeom>
            <a:noFill/>
            <a:ln/>
          </p:spPr>
          <p:txBody>
            <a:bodyPr wrap="none" lIns="0" tIns="0" rIns="0" bIns="0" rtlCol="0" anchor="t"/>
            <a:lstStyle/>
            <a:p>
              <a:pPr marL="0" indent="0" algn="r" rtl="1">
                <a:lnSpc>
                  <a:spcPct val="104000"/>
                </a:lnSpc>
                <a:buNone/>
              </a:pPr>
              <a:r>
                <a:rPr lang="ar-SA" altLang="en-US" sz="1200" b="1" dirty="0">
                  <a:solidFill>
                    <a:srgbClr val="272525"/>
                  </a:solidFill>
                  <a:latin typeface="Arial" pitchFamily="34" charset="0"/>
                  <a:ea typeface="Arial" pitchFamily="34" charset="-122"/>
                  <a:cs typeface="Arial" pitchFamily="34" charset="-120"/>
                </a:rPr>
                <a:t>سجلّ نمو مثبت</a:t>
              </a:r>
              <a:endParaRPr lang="ar-SA" sz="1200" dirty="0"/>
            </a:p>
          </p:txBody>
        </p:sp>
        <p:sp>
          <p:nvSpPr>
            <p:cNvPr id="27" name="Text 23"/>
            <p:cNvSpPr/>
            <p:nvPr/>
          </p:nvSpPr>
          <p:spPr>
            <a:xfrm>
              <a:off x="798195" y="5754588"/>
              <a:ext cx="10595305" cy="403027"/>
            </a:xfrm>
            <a:prstGeom prst="rect">
              <a:avLst/>
            </a:prstGeom>
            <a:noFill/>
            <a:ln/>
          </p:spPr>
          <p:txBody>
            <a:bodyPr wrap="square" lIns="0" tIns="0" rIns="0" bIns="0" rtlCol="0" anchor="t"/>
            <a:lstStyle/>
            <a:p>
              <a:pPr marL="0" indent="0" algn="r" rtl="1">
                <a:lnSpc>
                  <a:spcPct val="117000"/>
                </a:lnSpc>
                <a:spcAft>
                  <a:spcPts val="400"/>
                </a:spcAft>
                <a:buNone/>
              </a:pPr>
              <a:r>
                <a:rPr lang="ar-SA" altLang="en-US" sz="950" dirty="0">
                  <a:solidFill>
                    <a:srgbClr val="272525"/>
                  </a:solidFill>
                  <a:latin typeface="Arial" pitchFamily="34" charset="0"/>
                  <a:ea typeface="Arial" pitchFamily="34" charset="-122"/>
                  <a:cs typeface="Arial" pitchFamily="34" charset="-120"/>
                </a:rPr>
                <a:t>إيرادات نمت من 59.7 مليون ريال (2021م) إلى 295.1 مليون ريال (2025م) بمعدل نمو سنوي مركّب ~49% · </a:t>
              </a:r>
              <a:endParaRPr lang="ar-SA" sz="950" dirty="0"/>
            </a:p>
            <a:p>
              <a:pPr marL="0" indent="0" algn="r" rtl="1">
                <a:lnSpc>
                  <a:spcPct val="117000"/>
                </a:lnSpc>
                <a:buNone/>
              </a:pPr>
              <a:r>
                <a:rPr lang="ar-SA" altLang="en-US" sz="950" dirty="0">
                  <a:solidFill>
                    <a:srgbClr val="272525"/>
                  </a:solidFill>
                  <a:latin typeface="Arial" pitchFamily="34" charset="0"/>
                  <a:ea typeface="Arial" pitchFamily="34" charset="-122"/>
                  <a:cs typeface="Arial" pitchFamily="34" charset="-120"/>
                </a:rPr>
                <a:t>أكثر من 1000 مشروع منفّذ.</a:t>
              </a:r>
              <a:endParaRPr lang="ar-SA" sz="95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b="30345"/>
          <a:stretch>
            <a:fillRect/>
          </a:stretch>
        </p:blipFill>
        <p:spPr>
          <a:xfrm>
            <a:off x="7162621" y="1"/>
            <a:ext cx="5029074" cy="6858000"/>
          </a:xfrm>
          <a:prstGeom prst="rect">
            <a:avLst/>
          </a:prstGeom>
        </p:spPr>
      </p:pic>
      <p:sp>
        <p:nvSpPr>
          <p:cNvPr id="3" name="Text 0"/>
          <p:cNvSpPr/>
          <p:nvPr/>
        </p:nvSpPr>
        <p:spPr>
          <a:xfrm>
            <a:off x="661475" y="454819"/>
            <a:ext cx="6296860" cy="25846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000000"/>
                </a:solidFill>
                <a:latin typeface="Arial" pitchFamily="34" charset="0"/>
                <a:ea typeface="Arial" pitchFamily="34" charset="-122"/>
                <a:cs typeface="Arial" pitchFamily="34" charset="-120"/>
              </a:rPr>
              <a:t>الشراكات الاستراتيجية</a:t>
            </a:r>
            <a:endParaRPr lang="ar-SA" sz="1600" dirty="0"/>
          </a:p>
        </p:txBody>
      </p:sp>
      <p:sp>
        <p:nvSpPr>
          <p:cNvPr id="4" name="Shape 1"/>
          <p:cNvSpPr/>
          <p:nvPr/>
        </p:nvSpPr>
        <p:spPr>
          <a:xfrm>
            <a:off x="661475" y="920849"/>
            <a:ext cx="6296860" cy="389334"/>
          </a:xfrm>
          <a:prstGeom prst="roundRect">
            <a:avLst>
              <a:gd name="adj" fmla="val 19116"/>
            </a:avLst>
          </a:prstGeom>
          <a:solidFill>
            <a:srgbClr val="B6D6FC"/>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744122" y="981273"/>
            <a:ext cx="129180" cy="103287"/>
          </a:xfrm>
          <a:prstGeom prst="rect">
            <a:avLst/>
          </a:prstGeom>
        </p:spPr>
      </p:pic>
      <p:sp>
        <p:nvSpPr>
          <p:cNvPr id="6" name="Text 2"/>
          <p:cNvSpPr/>
          <p:nvPr/>
        </p:nvSpPr>
        <p:spPr>
          <a:xfrm>
            <a:off x="955949" y="982762"/>
            <a:ext cx="5919739" cy="129183"/>
          </a:xfrm>
          <a:prstGeom prst="rect">
            <a:avLst/>
          </a:prstGeom>
          <a:noFill/>
          <a:ln/>
        </p:spPr>
        <p:txBody>
          <a:bodyPr wrap="none" lIns="0" tIns="0" rIns="0" bIns="0" rtlCol="0" anchor="t"/>
          <a:lstStyle/>
          <a:p>
            <a:pPr marL="0" indent="0" algn="r" rtl="1">
              <a:lnSpc>
                <a:spcPct val="104000"/>
              </a:lnSpc>
              <a:buNone/>
            </a:pPr>
            <a:r>
              <a:rPr lang="ar-SA" altLang="en-US" sz="800" b="1" dirty="0">
                <a:solidFill>
                  <a:srgbClr val="000000"/>
                </a:solidFill>
                <a:latin typeface="Arial" pitchFamily="34" charset="0"/>
                <a:ea typeface="Arial" pitchFamily="34" charset="-122"/>
                <a:cs typeface="Arial" pitchFamily="34" charset="-120"/>
              </a:rPr>
              <a:t>شراكات تقنية عالمية</a:t>
            </a:r>
            <a:endParaRPr lang="ar-SA" sz="800" dirty="0"/>
          </a:p>
        </p:txBody>
      </p:sp>
      <p:sp>
        <p:nvSpPr>
          <p:cNvPr id="7" name="Text 3"/>
          <p:cNvSpPr/>
          <p:nvPr/>
        </p:nvSpPr>
        <p:spPr>
          <a:xfrm>
            <a:off x="346364" y="1153220"/>
            <a:ext cx="6529323" cy="99120"/>
          </a:xfrm>
          <a:prstGeom prst="rect">
            <a:avLst/>
          </a:prstGeom>
          <a:noFill/>
          <a:ln/>
        </p:spPr>
        <p:txBody>
          <a:bodyPr wrap="none" lIns="0" tIns="0" rIns="0" bIns="0" rtlCol="0" anchor="t"/>
          <a:lstStyle/>
          <a:p>
            <a:pPr marL="0" indent="0" algn="r" rtl="1">
              <a:lnSpc>
                <a:spcPct val="100000"/>
              </a:lnSpc>
              <a:buNone/>
            </a:pPr>
            <a:r>
              <a:rPr lang="ar-SA" altLang="en-US" sz="650" dirty="0">
                <a:solidFill>
                  <a:srgbClr val="000000"/>
                </a:solidFill>
                <a:latin typeface="Arial" pitchFamily="34" charset="0"/>
                <a:ea typeface="Arial" pitchFamily="34" charset="-122"/>
                <a:cs typeface="Arial" pitchFamily="34" charset="-120"/>
              </a:rPr>
              <a:t>نعمل مع كبرى شركات التقنية العالمية كشركاء معتمدين في تقديم حلولهم وتنفيذ مشاريعهم في المملكة.</a:t>
            </a:r>
            <a:endParaRPr lang="ar-SA" sz="650" dirty="0"/>
          </a:p>
        </p:txBody>
      </p:sp>
      <p:sp>
        <p:nvSpPr>
          <p:cNvPr id="8" name="Text 4"/>
          <p:cNvSpPr/>
          <p:nvPr/>
        </p:nvSpPr>
        <p:spPr>
          <a:xfrm>
            <a:off x="661475" y="1372195"/>
            <a:ext cx="6296860" cy="154980"/>
          </a:xfrm>
          <a:prstGeom prst="rect">
            <a:avLst/>
          </a:prstGeom>
          <a:noFill/>
          <a:ln/>
        </p:spPr>
        <p:txBody>
          <a:bodyPr wrap="none" lIns="0" tIns="0" rIns="0" bIns="0" rtlCol="0" anchor="t"/>
          <a:lstStyle/>
          <a:p>
            <a:pPr marL="0" indent="0" algn="r" rtl="1">
              <a:lnSpc>
                <a:spcPct val="104000"/>
              </a:lnSpc>
              <a:buNone/>
            </a:pPr>
            <a:r>
              <a:rPr lang="ar-SA" altLang="en-US" sz="950" b="1" u="sng" dirty="0">
                <a:solidFill>
                  <a:srgbClr val="539282"/>
                </a:solidFill>
                <a:latin typeface="Arial" pitchFamily="34" charset="0"/>
                <a:ea typeface="Arial" pitchFamily="34" charset="-122"/>
                <a:cs typeface="Arial" pitchFamily="34" charset="-120"/>
              </a:rPr>
              <a:t>شركاء تقنيون</a:t>
            </a:r>
            <a:endParaRPr lang="ar-SA" sz="950" dirty="0"/>
          </a:p>
        </p:txBody>
      </p:sp>
      <p:pic>
        <p:nvPicPr>
          <p:cNvPr id="9" name="Image 2" descr="preencoded.png"/>
          <p:cNvPicPr>
            <a:picLocks noChangeAspect="1"/>
          </p:cNvPicPr>
          <p:nvPr/>
        </p:nvPicPr>
        <p:blipFill>
          <a:blip r:embed="rId5"/>
          <a:stretch>
            <a:fillRect/>
          </a:stretch>
        </p:blipFill>
        <p:spPr>
          <a:xfrm>
            <a:off x="4710094" y="1589187"/>
            <a:ext cx="1373947" cy="849114"/>
          </a:xfrm>
          <a:prstGeom prst="rect">
            <a:avLst/>
          </a:prstGeom>
        </p:spPr>
      </p:pic>
      <p:sp>
        <p:nvSpPr>
          <p:cNvPr id="10" name="Text 5"/>
          <p:cNvSpPr/>
          <p:nvPr/>
        </p:nvSpPr>
        <p:spPr>
          <a:xfrm>
            <a:off x="3835701" y="2489895"/>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هواوي (Huawei)</a:t>
            </a:r>
            <a:endParaRPr lang="ar-SA" sz="1000" dirty="0"/>
          </a:p>
        </p:txBody>
      </p:sp>
      <p:sp>
        <p:nvSpPr>
          <p:cNvPr id="11" name="Text 6"/>
          <p:cNvSpPr/>
          <p:nvPr/>
        </p:nvSpPr>
        <p:spPr>
          <a:xfrm>
            <a:off x="3835701" y="2643882"/>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شريك تقني استراتيجي، حائزون على جائزة أفضل شريك تجاري</a:t>
            </a:r>
            <a:endParaRPr lang="ar-SA" sz="900" dirty="0"/>
          </a:p>
        </p:txBody>
      </p:sp>
      <p:pic>
        <p:nvPicPr>
          <p:cNvPr id="12" name="Image 3" descr="preencoded.png"/>
          <p:cNvPicPr>
            <a:picLocks noChangeAspect="1"/>
          </p:cNvPicPr>
          <p:nvPr/>
        </p:nvPicPr>
        <p:blipFill>
          <a:blip r:embed="rId6"/>
          <a:stretch>
            <a:fillRect/>
          </a:stretch>
        </p:blipFill>
        <p:spPr>
          <a:xfrm>
            <a:off x="1535868" y="1589187"/>
            <a:ext cx="1373947" cy="849114"/>
          </a:xfrm>
          <a:prstGeom prst="rect">
            <a:avLst/>
          </a:prstGeom>
        </p:spPr>
      </p:pic>
      <p:sp>
        <p:nvSpPr>
          <p:cNvPr id="13" name="Text 7"/>
          <p:cNvSpPr/>
          <p:nvPr/>
        </p:nvSpPr>
        <p:spPr>
          <a:xfrm>
            <a:off x="661475" y="2489895"/>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شنايدر إلكتريك (Schneider Electric)</a:t>
            </a:r>
            <a:endParaRPr lang="ar-SA" sz="1000" dirty="0"/>
          </a:p>
        </p:txBody>
      </p:sp>
      <p:sp>
        <p:nvSpPr>
          <p:cNvPr id="14" name="Text 8"/>
          <p:cNvSpPr/>
          <p:nvPr/>
        </p:nvSpPr>
        <p:spPr>
          <a:xfrm>
            <a:off x="661475" y="2643882"/>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شريك عالمي في حلول إدارة الطاقة والبنية التحتية الذكية ومراكز البيانات</a:t>
            </a:r>
            <a:endParaRPr lang="ar-SA" sz="900" dirty="0"/>
          </a:p>
        </p:txBody>
      </p:sp>
      <p:pic>
        <p:nvPicPr>
          <p:cNvPr id="15" name="Image 4" descr="preencoded.png"/>
          <p:cNvPicPr>
            <a:picLocks noChangeAspect="1"/>
          </p:cNvPicPr>
          <p:nvPr/>
        </p:nvPicPr>
        <p:blipFill>
          <a:blip r:embed="rId7"/>
          <a:stretch>
            <a:fillRect/>
          </a:stretch>
        </p:blipFill>
        <p:spPr>
          <a:xfrm>
            <a:off x="4710094" y="2917091"/>
            <a:ext cx="1373947" cy="849114"/>
          </a:xfrm>
          <a:prstGeom prst="rect">
            <a:avLst/>
          </a:prstGeom>
        </p:spPr>
      </p:pic>
      <p:sp>
        <p:nvSpPr>
          <p:cNvPr id="16" name="Text 9"/>
          <p:cNvSpPr/>
          <p:nvPr/>
        </p:nvSpPr>
        <p:spPr>
          <a:xfrm>
            <a:off x="3835701" y="3817799"/>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لينوفو (Lenovo)</a:t>
            </a:r>
            <a:endParaRPr lang="ar-SA" sz="1000" dirty="0"/>
          </a:p>
        </p:txBody>
      </p:sp>
      <p:sp>
        <p:nvSpPr>
          <p:cNvPr id="17" name="Text 10"/>
          <p:cNvSpPr/>
          <p:nvPr/>
        </p:nvSpPr>
        <p:spPr>
          <a:xfrm>
            <a:off x="3835701" y="3971786"/>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شريك تقني عالمي يوفر حلول الحوسبة المتقدمة والخوادم والبنية التحتية الرقمية</a:t>
            </a:r>
            <a:endParaRPr lang="ar-SA" sz="900" dirty="0"/>
          </a:p>
        </p:txBody>
      </p:sp>
      <p:pic>
        <p:nvPicPr>
          <p:cNvPr id="18" name="Image 5" descr="preencoded.png"/>
          <p:cNvPicPr>
            <a:picLocks noChangeAspect="1"/>
          </p:cNvPicPr>
          <p:nvPr/>
        </p:nvPicPr>
        <p:blipFill>
          <a:blip r:embed="rId8"/>
          <a:srcRect t="28312" b="21717"/>
          <a:stretch>
            <a:fillRect/>
          </a:stretch>
        </p:blipFill>
        <p:spPr>
          <a:xfrm>
            <a:off x="1535868" y="3157497"/>
            <a:ext cx="1373947" cy="424301"/>
          </a:xfrm>
          <a:prstGeom prst="rect">
            <a:avLst/>
          </a:prstGeom>
        </p:spPr>
      </p:pic>
      <p:sp>
        <p:nvSpPr>
          <p:cNvPr id="19" name="Text 11"/>
          <p:cNvSpPr/>
          <p:nvPr/>
        </p:nvSpPr>
        <p:spPr>
          <a:xfrm>
            <a:off x="661475" y="3817799"/>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سيرفس ناو (ServiceNow)</a:t>
            </a:r>
            <a:endParaRPr lang="ar-SA" sz="1000" dirty="0"/>
          </a:p>
        </p:txBody>
      </p:sp>
      <p:sp>
        <p:nvSpPr>
          <p:cNvPr id="20" name="Text 12"/>
          <p:cNvSpPr/>
          <p:nvPr/>
        </p:nvSpPr>
        <p:spPr>
          <a:xfrm>
            <a:off x="661475" y="3971786"/>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منصة عالمية رائدة في التحول الرقمي وأتمتة العمليات وإدارة خدمات تقنية المعلومات</a:t>
            </a:r>
            <a:endParaRPr lang="ar-SA" sz="900" dirty="0"/>
          </a:p>
        </p:txBody>
      </p:sp>
      <p:pic>
        <p:nvPicPr>
          <p:cNvPr id="21" name="Image 6" descr="preencoded.png"/>
          <p:cNvPicPr>
            <a:picLocks noChangeAspect="1"/>
          </p:cNvPicPr>
          <p:nvPr/>
        </p:nvPicPr>
        <p:blipFill>
          <a:blip r:embed="rId9"/>
          <a:stretch>
            <a:fillRect/>
          </a:stretch>
        </p:blipFill>
        <p:spPr>
          <a:xfrm>
            <a:off x="4710094" y="4326275"/>
            <a:ext cx="1373947" cy="849114"/>
          </a:xfrm>
          <a:prstGeom prst="rect">
            <a:avLst/>
          </a:prstGeom>
        </p:spPr>
      </p:pic>
      <p:sp>
        <p:nvSpPr>
          <p:cNvPr id="22" name="Text 13"/>
          <p:cNvSpPr/>
          <p:nvPr/>
        </p:nvSpPr>
        <p:spPr>
          <a:xfrm>
            <a:off x="3835701" y="5226983"/>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ريد هات (Red Hat)</a:t>
            </a:r>
            <a:endParaRPr lang="ar-SA" sz="1000" dirty="0"/>
          </a:p>
        </p:txBody>
      </p:sp>
      <p:sp>
        <p:nvSpPr>
          <p:cNvPr id="23" name="Text 14"/>
          <p:cNvSpPr/>
          <p:nvPr/>
        </p:nvSpPr>
        <p:spPr>
          <a:xfrm>
            <a:off x="3835701" y="5380970"/>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حلول البرمجيات مفتوحة المصدر والسحابة</a:t>
            </a:r>
            <a:endParaRPr lang="ar-SA" sz="900" dirty="0"/>
          </a:p>
        </p:txBody>
      </p:sp>
      <p:sp>
        <p:nvSpPr>
          <p:cNvPr id="25" name="Text 15"/>
          <p:cNvSpPr/>
          <p:nvPr/>
        </p:nvSpPr>
        <p:spPr>
          <a:xfrm>
            <a:off x="661475" y="5226983"/>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ريتال الألمانية (Rittal)</a:t>
            </a:r>
            <a:endParaRPr lang="ar-SA" sz="1000" dirty="0"/>
          </a:p>
        </p:txBody>
      </p:sp>
      <p:sp>
        <p:nvSpPr>
          <p:cNvPr id="26" name="Text 16"/>
          <p:cNvSpPr/>
          <p:nvPr/>
        </p:nvSpPr>
        <p:spPr>
          <a:xfrm>
            <a:off x="661475" y="5380970"/>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حلول البنية التحتية لمراكز البيانات</a:t>
            </a:r>
            <a:endParaRPr lang="ar-SA" sz="900" dirty="0"/>
          </a:p>
        </p:txBody>
      </p:sp>
      <p:pic>
        <p:nvPicPr>
          <p:cNvPr id="27" name="Image 8" descr="preencoded.png"/>
          <p:cNvPicPr>
            <a:picLocks noChangeAspect="1"/>
          </p:cNvPicPr>
          <p:nvPr/>
        </p:nvPicPr>
        <p:blipFill>
          <a:blip r:embed="rId10"/>
          <a:stretch>
            <a:fillRect/>
          </a:stretch>
        </p:blipFill>
        <p:spPr>
          <a:xfrm>
            <a:off x="2909815" y="5552579"/>
            <a:ext cx="1373947" cy="849114"/>
          </a:xfrm>
          <a:prstGeom prst="rect">
            <a:avLst/>
          </a:prstGeom>
        </p:spPr>
      </p:pic>
      <p:sp>
        <p:nvSpPr>
          <p:cNvPr id="28" name="Text 17"/>
          <p:cNvSpPr/>
          <p:nvPr/>
        </p:nvSpPr>
        <p:spPr>
          <a:xfrm>
            <a:off x="2035422" y="6199287"/>
            <a:ext cx="3122634"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بوش (Bosch)</a:t>
            </a:r>
            <a:endParaRPr lang="ar-SA" sz="1000" dirty="0"/>
          </a:p>
        </p:txBody>
      </p:sp>
      <p:sp>
        <p:nvSpPr>
          <p:cNvPr id="29" name="Text 18"/>
          <p:cNvSpPr/>
          <p:nvPr/>
        </p:nvSpPr>
        <p:spPr>
          <a:xfrm>
            <a:off x="2035422" y="6353274"/>
            <a:ext cx="3122634"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حلول المدن الذكية وإنترنت الأشياء وأنظمة المباني والأمن الذكي</a:t>
            </a:r>
            <a:endParaRPr lang="ar-SA" sz="900" dirty="0"/>
          </a:p>
        </p:txBody>
      </p:sp>
      <p:pic>
        <p:nvPicPr>
          <p:cNvPr id="31" name="Picture 30">
            <a:extLst>
              <a:ext uri="{FF2B5EF4-FFF2-40B4-BE49-F238E27FC236}">
                <a16:creationId xmlns:a16="http://schemas.microsoft.com/office/drawing/2014/main" id="{04000B84-74B0-44EF-8CA3-AB3739910330}"/>
              </a:ext>
            </a:extLst>
          </p:cNvPr>
          <p:cNvPicPr>
            <a:picLocks noChangeAspect="1"/>
          </p:cNvPicPr>
          <p:nvPr/>
        </p:nvPicPr>
        <p:blipFill>
          <a:blip r:embed="rId11"/>
          <a:srcRect l="18909" t="35083" r="20058" b="16248"/>
          <a:stretch>
            <a:fillRect/>
          </a:stretch>
        </p:blipFill>
        <p:spPr>
          <a:xfrm>
            <a:off x="1535868" y="4386203"/>
            <a:ext cx="1359887" cy="72925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5DA53-17F6-C2C5-5D4F-AA420E827734}"/>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1DBE256B-531F-FDBF-2103-5002A870C4EE}"/>
              </a:ext>
            </a:extLst>
          </p:cNvPr>
          <p:cNvPicPr>
            <a:picLocks noChangeAspect="1"/>
          </p:cNvPicPr>
          <p:nvPr/>
        </p:nvPicPr>
        <p:blipFill>
          <a:blip r:embed="rId3"/>
          <a:srcRect b="30345"/>
          <a:stretch>
            <a:fillRect/>
          </a:stretch>
        </p:blipFill>
        <p:spPr>
          <a:xfrm>
            <a:off x="7162621" y="1"/>
            <a:ext cx="5029074" cy="6858000"/>
          </a:xfrm>
          <a:prstGeom prst="rect">
            <a:avLst/>
          </a:prstGeom>
        </p:spPr>
      </p:pic>
      <p:sp>
        <p:nvSpPr>
          <p:cNvPr id="3" name="Text 0">
            <a:extLst>
              <a:ext uri="{FF2B5EF4-FFF2-40B4-BE49-F238E27FC236}">
                <a16:creationId xmlns:a16="http://schemas.microsoft.com/office/drawing/2014/main" id="{4473D715-AE94-CEAA-2292-A5D62F58EE94}"/>
              </a:ext>
            </a:extLst>
          </p:cNvPr>
          <p:cNvSpPr/>
          <p:nvPr/>
        </p:nvSpPr>
        <p:spPr>
          <a:xfrm>
            <a:off x="661475" y="454819"/>
            <a:ext cx="6296860" cy="25846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000000"/>
                </a:solidFill>
                <a:latin typeface="Arial" pitchFamily="34" charset="0"/>
                <a:ea typeface="Arial" pitchFamily="34" charset="-122"/>
                <a:cs typeface="Arial" pitchFamily="34" charset="-120"/>
              </a:rPr>
              <a:t>الشراكات الاستراتيجية</a:t>
            </a:r>
            <a:endParaRPr lang="ar-SA" sz="1600" dirty="0"/>
          </a:p>
        </p:txBody>
      </p:sp>
      <p:sp>
        <p:nvSpPr>
          <p:cNvPr id="4" name="Shape 1">
            <a:extLst>
              <a:ext uri="{FF2B5EF4-FFF2-40B4-BE49-F238E27FC236}">
                <a16:creationId xmlns:a16="http://schemas.microsoft.com/office/drawing/2014/main" id="{7C3F6114-E8B7-C417-81D3-2578A1C6167E}"/>
              </a:ext>
            </a:extLst>
          </p:cNvPr>
          <p:cNvSpPr/>
          <p:nvPr/>
        </p:nvSpPr>
        <p:spPr>
          <a:xfrm>
            <a:off x="661475" y="920849"/>
            <a:ext cx="6296860" cy="389334"/>
          </a:xfrm>
          <a:prstGeom prst="roundRect">
            <a:avLst>
              <a:gd name="adj" fmla="val 19116"/>
            </a:avLst>
          </a:prstGeom>
          <a:solidFill>
            <a:srgbClr val="B6D6FC"/>
          </a:solidFill>
          <a:ln/>
        </p:spPr>
        <p:txBody>
          <a:bodyPr/>
          <a:lstStyle/>
          <a:p>
            <a:endParaRPr lang="en-US" dirty="0"/>
          </a:p>
        </p:txBody>
      </p:sp>
      <p:pic>
        <p:nvPicPr>
          <p:cNvPr id="5" name="Image 1" descr="preencoded.png">
            <a:extLst>
              <a:ext uri="{FF2B5EF4-FFF2-40B4-BE49-F238E27FC236}">
                <a16:creationId xmlns:a16="http://schemas.microsoft.com/office/drawing/2014/main" id="{BF0F0A03-883F-704F-A43D-3F503FD89F90}"/>
              </a:ext>
            </a:extLst>
          </p:cNvPr>
          <p:cNvPicPr>
            <a:picLocks noChangeAspect="1"/>
          </p:cNvPicPr>
          <p:nvPr/>
        </p:nvPicPr>
        <p:blipFill>
          <a:blip r:embed="rId4"/>
          <a:stretch>
            <a:fillRect/>
          </a:stretch>
        </p:blipFill>
        <p:spPr>
          <a:xfrm>
            <a:off x="744122" y="981273"/>
            <a:ext cx="129180" cy="103287"/>
          </a:xfrm>
          <a:prstGeom prst="rect">
            <a:avLst/>
          </a:prstGeom>
        </p:spPr>
      </p:pic>
      <p:sp>
        <p:nvSpPr>
          <p:cNvPr id="6" name="Text 2">
            <a:extLst>
              <a:ext uri="{FF2B5EF4-FFF2-40B4-BE49-F238E27FC236}">
                <a16:creationId xmlns:a16="http://schemas.microsoft.com/office/drawing/2014/main" id="{857D7DE0-9B52-027A-6508-D81D712DBEB5}"/>
              </a:ext>
            </a:extLst>
          </p:cNvPr>
          <p:cNvSpPr/>
          <p:nvPr/>
        </p:nvSpPr>
        <p:spPr>
          <a:xfrm>
            <a:off x="955949" y="982762"/>
            <a:ext cx="5919739" cy="129183"/>
          </a:xfrm>
          <a:prstGeom prst="rect">
            <a:avLst/>
          </a:prstGeom>
          <a:noFill/>
          <a:ln/>
        </p:spPr>
        <p:txBody>
          <a:bodyPr wrap="none" lIns="0" tIns="0" rIns="0" bIns="0" rtlCol="0" anchor="t"/>
          <a:lstStyle/>
          <a:p>
            <a:pPr marL="0" indent="0" algn="r" rtl="1">
              <a:lnSpc>
                <a:spcPct val="104000"/>
              </a:lnSpc>
              <a:buNone/>
            </a:pPr>
            <a:r>
              <a:rPr lang="ar-SA" altLang="en-US" sz="800" b="1" dirty="0">
                <a:solidFill>
                  <a:srgbClr val="000000"/>
                </a:solidFill>
                <a:latin typeface="Arial" pitchFamily="34" charset="0"/>
                <a:ea typeface="Arial" pitchFamily="34" charset="-122"/>
                <a:cs typeface="Arial" pitchFamily="34" charset="-120"/>
              </a:rPr>
              <a:t>شراكات تقنية عالمية</a:t>
            </a:r>
            <a:endParaRPr lang="ar-SA" sz="800" dirty="0"/>
          </a:p>
        </p:txBody>
      </p:sp>
      <p:sp>
        <p:nvSpPr>
          <p:cNvPr id="7" name="Text 3">
            <a:extLst>
              <a:ext uri="{FF2B5EF4-FFF2-40B4-BE49-F238E27FC236}">
                <a16:creationId xmlns:a16="http://schemas.microsoft.com/office/drawing/2014/main" id="{5A52F99A-335D-A493-8E72-F0518044D723}"/>
              </a:ext>
            </a:extLst>
          </p:cNvPr>
          <p:cNvSpPr/>
          <p:nvPr/>
        </p:nvSpPr>
        <p:spPr>
          <a:xfrm>
            <a:off x="346364" y="1153220"/>
            <a:ext cx="6529323" cy="99120"/>
          </a:xfrm>
          <a:prstGeom prst="rect">
            <a:avLst/>
          </a:prstGeom>
          <a:noFill/>
          <a:ln/>
        </p:spPr>
        <p:txBody>
          <a:bodyPr wrap="none" lIns="0" tIns="0" rIns="0" bIns="0" rtlCol="0" anchor="t"/>
          <a:lstStyle/>
          <a:p>
            <a:pPr marL="0" indent="0" algn="r" rtl="1">
              <a:lnSpc>
                <a:spcPct val="100000"/>
              </a:lnSpc>
              <a:buNone/>
            </a:pPr>
            <a:r>
              <a:rPr lang="ar-SA" altLang="en-US" sz="1000" dirty="0">
                <a:solidFill>
                  <a:srgbClr val="000000"/>
                </a:solidFill>
                <a:latin typeface="Arial" pitchFamily="34" charset="0"/>
                <a:ea typeface="Arial" pitchFamily="34" charset="-122"/>
                <a:cs typeface="Arial" pitchFamily="34" charset="-120"/>
              </a:rPr>
              <a:t>نعمل مع كبرى شركات التقنية العالمية كشركاء معتمدين في تقديم حلولهم وتنفيذ مشاريعهم في المملكة</a:t>
            </a:r>
            <a:r>
              <a:rPr lang="ar-SA" altLang="en-US" sz="650" dirty="0">
                <a:solidFill>
                  <a:srgbClr val="000000"/>
                </a:solidFill>
                <a:latin typeface="Arial" pitchFamily="34" charset="0"/>
                <a:ea typeface="Arial" pitchFamily="34" charset="-122"/>
                <a:cs typeface="Arial" pitchFamily="34" charset="-120"/>
              </a:rPr>
              <a:t>.</a:t>
            </a:r>
            <a:endParaRPr lang="ar-SA" sz="650" dirty="0"/>
          </a:p>
        </p:txBody>
      </p:sp>
      <p:sp>
        <p:nvSpPr>
          <p:cNvPr id="30" name="Text 19">
            <a:extLst>
              <a:ext uri="{FF2B5EF4-FFF2-40B4-BE49-F238E27FC236}">
                <a16:creationId xmlns:a16="http://schemas.microsoft.com/office/drawing/2014/main" id="{AF973C91-99C2-2809-3F23-EA3F0E47F33E}"/>
              </a:ext>
            </a:extLst>
          </p:cNvPr>
          <p:cNvSpPr/>
          <p:nvPr/>
        </p:nvSpPr>
        <p:spPr>
          <a:xfrm>
            <a:off x="578828" y="1448622"/>
            <a:ext cx="6296860" cy="154980"/>
          </a:xfrm>
          <a:prstGeom prst="rect">
            <a:avLst/>
          </a:prstGeom>
          <a:noFill/>
          <a:ln/>
        </p:spPr>
        <p:txBody>
          <a:bodyPr wrap="none" lIns="0" tIns="0" rIns="0" bIns="0" rtlCol="0" anchor="t"/>
          <a:lstStyle/>
          <a:p>
            <a:pPr marL="0" indent="0" algn="r" rtl="1">
              <a:lnSpc>
                <a:spcPct val="104000"/>
              </a:lnSpc>
              <a:buNone/>
            </a:pPr>
            <a:r>
              <a:rPr lang="ar-SA" altLang="en-US" sz="1050" b="1" u="sng" dirty="0">
                <a:solidFill>
                  <a:srgbClr val="539282"/>
                </a:solidFill>
                <a:latin typeface="Arial" pitchFamily="34" charset="0"/>
                <a:ea typeface="Arial" pitchFamily="34" charset="-122"/>
                <a:cs typeface="Arial" pitchFamily="34" charset="-120"/>
              </a:rPr>
              <a:t>شركاء تنفيذيون ووكالات</a:t>
            </a:r>
            <a:endParaRPr lang="ar-SA" sz="1050" dirty="0"/>
          </a:p>
        </p:txBody>
      </p:sp>
      <p:pic>
        <p:nvPicPr>
          <p:cNvPr id="31" name="Image 9" descr="preencoded.png">
            <a:extLst>
              <a:ext uri="{FF2B5EF4-FFF2-40B4-BE49-F238E27FC236}">
                <a16:creationId xmlns:a16="http://schemas.microsoft.com/office/drawing/2014/main" id="{03B9D512-B0AA-F388-C675-055A2F539332}"/>
              </a:ext>
            </a:extLst>
          </p:cNvPr>
          <p:cNvPicPr>
            <a:picLocks noChangeAspect="1"/>
          </p:cNvPicPr>
          <p:nvPr/>
        </p:nvPicPr>
        <p:blipFill>
          <a:blip r:embed="rId5"/>
          <a:stretch>
            <a:fillRect/>
          </a:stretch>
        </p:blipFill>
        <p:spPr>
          <a:xfrm>
            <a:off x="5371272" y="1732677"/>
            <a:ext cx="908325" cy="561380"/>
          </a:xfrm>
          <a:prstGeom prst="rect">
            <a:avLst/>
          </a:prstGeom>
        </p:spPr>
      </p:pic>
      <p:sp>
        <p:nvSpPr>
          <p:cNvPr id="32" name="Text 20">
            <a:extLst>
              <a:ext uri="{FF2B5EF4-FFF2-40B4-BE49-F238E27FC236}">
                <a16:creationId xmlns:a16="http://schemas.microsoft.com/office/drawing/2014/main" id="{ABC9D916-AC42-4F03-58FD-310157A678D7}"/>
              </a:ext>
            </a:extLst>
          </p:cNvPr>
          <p:cNvSpPr/>
          <p:nvPr/>
        </p:nvSpPr>
        <p:spPr>
          <a:xfrm>
            <a:off x="4793138" y="2345650"/>
            <a:ext cx="2064492"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هاتش( Hatch)</a:t>
            </a:r>
            <a:endParaRPr lang="ar-SA" sz="1000" dirty="0"/>
          </a:p>
        </p:txBody>
      </p:sp>
      <p:sp>
        <p:nvSpPr>
          <p:cNvPr id="33" name="Text 21">
            <a:extLst>
              <a:ext uri="{FF2B5EF4-FFF2-40B4-BE49-F238E27FC236}">
                <a16:creationId xmlns:a16="http://schemas.microsoft.com/office/drawing/2014/main" id="{93B72CC3-286E-E71F-08B1-C127027BCE9D}"/>
              </a:ext>
            </a:extLst>
          </p:cNvPr>
          <p:cNvSpPr/>
          <p:nvPr/>
        </p:nvSpPr>
        <p:spPr>
          <a:xfrm>
            <a:off x="4793138" y="2499638"/>
            <a:ext cx="2064492"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شريك تنفيذي في مشاريع نوعية: القدية والقطار</a:t>
            </a:r>
            <a:endParaRPr lang="ar-SA" sz="900" dirty="0"/>
          </a:p>
        </p:txBody>
      </p:sp>
      <p:pic>
        <p:nvPicPr>
          <p:cNvPr id="34" name="Image 10" descr="preencoded.png">
            <a:extLst>
              <a:ext uri="{FF2B5EF4-FFF2-40B4-BE49-F238E27FC236}">
                <a16:creationId xmlns:a16="http://schemas.microsoft.com/office/drawing/2014/main" id="{218EBF70-EFF6-F81B-9CC5-3CF1865A88A1}"/>
              </a:ext>
            </a:extLst>
          </p:cNvPr>
          <p:cNvPicPr>
            <a:picLocks noChangeAspect="1"/>
          </p:cNvPicPr>
          <p:nvPr/>
        </p:nvPicPr>
        <p:blipFill>
          <a:blip r:embed="rId6">
            <a:alphaModFix amt="85000"/>
          </a:blip>
          <a:stretch>
            <a:fillRect/>
          </a:stretch>
        </p:blipFill>
        <p:spPr>
          <a:xfrm>
            <a:off x="3255088" y="1732677"/>
            <a:ext cx="908325" cy="561380"/>
          </a:xfrm>
          <a:prstGeom prst="rect">
            <a:avLst/>
          </a:prstGeom>
        </p:spPr>
      </p:pic>
      <p:sp>
        <p:nvSpPr>
          <p:cNvPr id="35" name="Text 22">
            <a:extLst>
              <a:ext uri="{FF2B5EF4-FFF2-40B4-BE49-F238E27FC236}">
                <a16:creationId xmlns:a16="http://schemas.microsoft.com/office/drawing/2014/main" id="{B5E9E0ED-4A9B-0237-CFA0-5FCE53C57EA1}"/>
              </a:ext>
            </a:extLst>
          </p:cNvPr>
          <p:cNvSpPr/>
          <p:nvPr/>
        </p:nvSpPr>
        <p:spPr>
          <a:xfrm>
            <a:off x="2676955" y="2345650"/>
            <a:ext cx="2064591"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ألماڤيفا (Almaviva)</a:t>
            </a:r>
            <a:endParaRPr lang="ar-SA" sz="1000" dirty="0"/>
          </a:p>
        </p:txBody>
      </p:sp>
      <p:sp>
        <p:nvSpPr>
          <p:cNvPr id="36" name="Text 23">
            <a:extLst>
              <a:ext uri="{FF2B5EF4-FFF2-40B4-BE49-F238E27FC236}">
                <a16:creationId xmlns:a16="http://schemas.microsoft.com/office/drawing/2014/main" id="{64F54523-1ED3-F166-C797-6EDF6BDC8AF8}"/>
              </a:ext>
            </a:extLst>
          </p:cNvPr>
          <p:cNvSpPr/>
          <p:nvPr/>
        </p:nvSpPr>
        <p:spPr>
          <a:xfrm>
            <a:off x="2676955" y="2499638"/>
            <a:ext cx="2064591"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إيطاليا — تشغيل وصيانة الأنظمة</a:t>
            </a:r>
            <a:endParaRPr lang="ar-SA" sz="900" dirty="0"/>
          </a:p>
        </p:txBody>
      </p:sp>
      <p:sp>
        <p:nvSpPr>
          <p:cNvPr id="38" name="Text 24">
            <a:extLst>
              <a:ext uri="{FF2B5EF4-FFF2-40B4-BE49-F238E27FC236}">
                <a16:creationId xmlns:a16="http://schemas.microsoft.com/office/drawing/2014/main" id="{5DB47FCD-F4AF-E6C7-6333-2FC5C002E2A4}"/>
              </a:ext>
            </a:extLst>
          </p:cNvPr>
          <p:cNvSpPr/>
          <p:nvPr/>
        </p:nvSpPr>
        <p:spPr>
          <a:xfrm>
            <a:off x="560771" y="2376685"/>
            <a:ext cx="2064591" cy="129183"/>
          </a:xfrm>
          <a:prstGeom prst="rect">
            <a:avLst/>
          </a:prstGeom>
          <a:noFill/>
          <a:ln/>
        </p:spPr>
        <p:txBody>
          <a:bodyPr wrap="none" lIns="0" tIns="0" rIns="0" bIns="0" rtlCol="0" anchor="t"/>
          <a:lstStyle/>
          <a:p>
            <a:pPr algn="ctr" rtl="1"/>
            <a:r>
              <a:rPr lang="en-US" sz="1000" b="1" dirty="0" err="1"/>
              <a:t>إكسلترا</a:t>
            </a:r>
            <a:r>
              <a:rPr lang="ar-SA" altLang="en-US" sz="1000" b="1" dirty="0">
                <a:solidFill>
                  <a:srgbClr val="272525"/>
                </a:solidFill>
                <a:latin typeface="Arial" pitchFamily="34" charset="0"/>
                <a:ea typeface="Arial" pitchFamily="34" charset="-122"/>
                <a:cs typeface="Arial" pitchFamily="34" charset="-120"/>
              </a:rPr>
              <a:t> (</a:t>
            </a:r>
            <a:r>
              <a:rPr lang="en-US" sz="1000" b="1" dirty="0" err="1"/>
              <a:t>Xceltra</a:t>
            </a:r>
            <a:r>
              <a:rPr lang="en-US" sz="1000" b="1" dirty="0"/>
              <a:t> </a:t>
            </a:r>
            <a:r>
              <a:rPr lang="ar-SA" altLang="en-US" sz="1000" b="1" dirty="0">
                <a:solidFill>
                  <a:srgbClr val="272525"/>
                </a:solidFill>
                <a:latin typeface="Arial" pitchFamily="34" charset="0"/>
                <a:ea typeface="Arial" pitchFamily="34" charset="-122"/>
                <a:cs typeface="Arial" pitchFamily="34" charset="-120"/>
              </a:rPr>
              <a:t>)</a:t>
            </a:r>
            <a:endParaRPr lang="ar-SA" sz="1000" b="1" dirty="0"/>
          </a:p>
        </p:txBody>
      </p:sp>
      <p:sp>
        <p:nvSpPr>
          <p:cNvPr id="39" name="Text 25">
            <a:extLst>
              <a:ext uri="{FF2B5EF4-FFF2-40B4-BE49-F238E27FC236}">
                <a16:creationId xmlns:a16="http://schemas.microsoft.com/office/drawing/2014/main" id="{883C6037-5076-08F3-3E24-F65FB3D9B550}"/>
              </a:ext>
            </a:extLst>
          </p:cNvPr>
          <p:cNvSpPr/>
          <p:nvPr/>
        </p:nvSpPr>
        <p:spPr>
          <a:xfrm>
            <a:off x="560771" y="2530673"/>
            <a:ext cx="2064591"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بريطانيا — حلول المدن الذكية</a:t>
            </a:r>
            <a:endParaRPr lang="ar-SA" sz="900" dirty="0"/>
          </a:p>
        </p:txBody>
      </p:sp>
      <p:pic>
        <p:nvPicPr>
          <p:cNvPr id="40" name="Image 12" descr="preencoded.png">
            <a:extLst>
              <a:ext uri="{FF2B5EF4-FFF2-40B4-BE49-F238E27FC236}">
                <a16:creationId xmlns:a16="http://schemas.microsoft.com/office/drawing/2014/main" id="{893A03D4-2819-7AE8-CB40-5E871DDCD6B3}"/>
              </a:ext>
            </a:extLst>
          </p:cNvPr>
          <p:cNvPicPr>
            <a:picLocks noChangeAspect="1"/>
          </p:cNvPicPr>
          <p:nvPr/>
        </p:nvPicPr>
        <p:blipFill>
          <a:blip r:embed="rId7"/>
          <a:stretch>
            <a:fillRect/>
          </a:stretch>
        </p:blipFill>
        <p:spPr>
          <a:xfrm>
            <a:off x="5371272" y="3189407"/>
            <a:ext cx="908325" cy="561380"/>
          </a:xfrm>
          <a:prstGeom prst="rect">
            <a:avLst/>
          </a:prstGeom>
        </p:spPr>
      </p:pic>
      <p:sp>
        <p:nvSpPr>
          <p:cNvPr id="41" name="Text 26">
            <a:extLst>
              <a:ext uri="{FF2B5EF4-FFF2-40B4-BE49-F238E27FC236}">
                <a16:creationId xmlns:a16="http://schemas.microsoft.com/office/drawing/2014/main" id="{C30F805D-1DA9-9D42-D02B-2339A5F80E00}"/>
              </a:ext>
            </a:extLst>
          </p:cNvPr>
          <p:cNvSpPr/>
          <p:nvPr/>
        </p:nvSpPr>
        <p:spPr>
          <a:xfrm>
            <a:off x="4793138" y="3802380"/>
            <a:ext cx="2064492"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أبسن (Absen)</a:t>
            </a:r>
            <a:endParaRPr lang="ar-SA" sz="1000" dirty="0"/>
          </a:p>
        </p:txBody>
      </p:sp>
      <p:sp>
        <p:nvSpPr>
          <p:cNvPr id="42" name="Text 27">
            <a:extLst>
              <a:ext uri="{FF2B5EF4-FFF2-40B4-BE49-F238E27FC236}">
                <a16:creationId xmlns:a16="http://schemas.microsoft.com/office/drawing/2014/main" id="{39E93573-6370-2A82-BA07-3628014A52C7}"/>
              </a:ext>
            </a:extLst>
          </p:cNvPr>
          <p:cNvSpPr/>
          <p:nvPr/>
        </p:nvSpPr>
        <p:spPr>
          <a:xfrm>
            <a:off x="4793138" y="3956368"/>
            <a:ext cx="2064492"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الصين — أنظمة الشاشات وحلول العرض المرئي</a:t>
            </a:r>
            <a:endParaRPr lang="ar-SA" sz="900" dirty="0"/>
          </a:p>
        </p:txBody>
      </p:sp>
      <p:pic>
        <p:nvPicPr>
          <p:cNvPr id="43" name="Image 13" descr="preencoded.png">
            <a:extLst>
              <a:ext uri="{FF2B5EF4-FFF2-40B4-BE49-F238E27FC236}">
                <a16:creationId xmlns:a16="http://schemas.microsoft.com/office/drawing/2014/main" id="{B82ADB53-4736-4268-BE0C-A9FF67DB2697}"/>
              </a:ext>
            </a:extLst>
          </p:cNvPr>
          <p:cNvPicPr>
            <a:picLocks noChangeAspect="1"/>
          </p:cNvPicPr>
          <p:nvPr/>
        </p:nvPicPr>
        <p:blipFill>
          <a:blip r:embed="rId8"/>
          <a:stretch>
            <a:fillRect/>
          </a:stretch>
        </p:blipFill>
        <p:spPr>
          <a:xfrm>
            <a:off x="3255088" y="3189407"/>
            <a:ext cx="908325" cy="561380"/>
          </a:xfrm>
          <a:prstGeom prst="rect">
            <a:avLst/>
          </a:prstGeom>
        </p:spPr>
      </p:pic>
      <p:sp>
        <p:nvSpPr>
          <p:cNvPr id="44" name="Text 28">
            <a:extLst>
              <a:ext uri="{FF2B5EF4-FFF2-40B4-BE49-F238E27FC236}">
                <a16:creationId xmlns:a16="http://schemas.microsoft.com/office/drawing/2014/main" id="{50666532-556A-94B8-BA59-7CE54BA7F60B}"/>
              </a:ext>
            </a:extLst>
          </p:cNvPr>
          <p:cNvSpPr/>
          <p:nvPr/>
        </p:nvSpPr>
        <p:spPr>
          <a:xfrm>
            <a:off x="2676955" y="3802380"/>
            <a:ext cx="2064591"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كويلمو الإيطالية (Coelmo)</a:t>
            </a:r>
            <a:endParaRPr lang="ar-SA" sz="1000" dirty="0"/>
          </a:p>
        </p:txBody>
      </p:sp>
      <p:sp>
        <p:nvSpPr>
          <p:cNvPr id="45" name="Text 29">
            <a:extLst>
              <a:ext uri="{FF2B5EF4-FFF2-40B4-BE49-F238E27FC236}">
                <a16:creationId xmlns:a16="http://schemas.microsoft.com/office/drawing/2014/main" id="{A83E273A-CB48-9C85-109A-96CF93F9CCB6}"/>
              </a:ext>
            </a:extLst>
          </p:cNvPr>
          <p:cNvSpPr/>
          <p:nvPr/>
        </p:nvSpPr>
        <p:spPr>
          <a:xfrm>
            <a:off x="2676955" y="3956368"/>
            <a:ext cx="2064591"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الوكيل الحصري لمولدات الطاقة في المملكة</a:t>
            </a:r>
            <a:endParaRPr lang="ar-SA" sz="900" dirty="0"/>
          </a:p>
        </p:txBody>
      </p:sp>
      <p:pic>
        <p:nvPicPr>
          <p:cNvPr id="46" name="Image 14" descr="preencoded.png">
            <a:extLst>
              <a:ext uri="{FF2B5EF4-FFF2-40B4-BE49-F238E27FC236}">
                <a16:creationId xmlns:a16="http://schemas.microsoft.com/office/drawing/2014/main" id="{F09F65A4-4637-C839-F931-6D1032B1007C}"/>
              </a:ext>
            </a:extLst>
          </p:cNvPr>
          <p:cNvPicPr>
            <a:picLocks noChangeAspect="1"/>
          </p:cNvPicPr>
          <p:nvPr/>
        </p:nvPicPr>
        <p:blipFill>
          <a:blip r:embed="rId9"/>
          <a:stretch>
            <a:fillRect/>
          </a:stretch>
        </p:blipFill>
        <p:spPr>
          <a:xfrm>
            <a:off x="1138904" y="3189407"/>
            <a:ext cx="908325" cy="561380"/>
          </a:xfrm>
          <a:prstGeom prst="rect">
            <a:avLst/>
          </a:prstGeom>
        </p:spPr>
      </p:pic>
      <p:sp>
        <p:nvSpPr>
          <p:cNvPr id="47" name="Text 30">
            <a:extLst>
              <a:ext uri="{FF2B5EF4-FFF2-40B4-BE49-F238E27FC236}">
                <a16:creationId xmlns:a16="http://schemas.microsoft.com/office/drawing/2014/main" id="{BBF77A25-83E3-0FA3-438C-C2FA90B9C64B}"/>
              </a:ext>
            </a:extLst>
          </p:cNvPr>
          <p:cNvSpPr/>
          <p:nvPr/>
        </p:nvSpPr>
        <p:spPr>
          <a:xfrm>
            <a:off x="560771" y="3802380"/>
            <a:ext cx="2064591" cy="129183"/>
          </a:xfrm>
          <a:prstGeom prst="rect">
            <a:avLst/>
          </a:prstGeom>
          <a:noFill/>
          <a:ln/>
        </p:spPr>
        <p:txBody>
          <a:bodyPr wrap="none" lIns="0" tIns="0" rIns="0" bIns="0" rtlCol="0" anchor="t"/>
          <a:lstStyle/>
          <a:p>
            <a:pPr marL="0" indent="0" algn="ctr" rtl="1">
              <a:lnSpc>
                <a:spcPct val="104000"/>
              </a:lnSpc>
              <a:buNone/>
            </a:pPr>
            <a:r>
              <a:rPr lang="ar-SA" altLang="en-US" sz="1000" b="1" dirty="0">
                <a:solidFill>
                  <a:srgbClr val="272525"/>
                </a:solidFill>
                <a:latin typeface="Arial" pitchFamily="34" charset="0"/>
                <a:ea typeface="Arial" pitchFamily="34" charset="-122"/>
                <a:cs typeface="Arial" pitchFamily="34" charset="-120"/>
              </a:rPr>
              <a:t>شوتو الصينية (Shoto)</a:t>
            </a:r>
            <a:endParaRPr lang="ar-SA" sz="1000" dirty="0"/>
          </a:p>
        </p:txBody>
      </p:sp>
      <p:sp>
        <p:nvSpPr>
          <p:cNvPr id="48" name="Text 31">
            <a:extLst>
              <a:ext uri="{FF2B5EF4-FFF2-40B4-BE49-F238E27FC236}">
                <a16:creationId xmlns:a16="http://schemas.microsoft.com/office/drawing/2014/main" id="{85287BAA-8646-D6C2-A560-EC80CCDC200A}"/>
              </a:ext>
            </a:extLst>
          </p:cNvPr>
          <p:cNvSpPr/>
          <p:nvPr/>
        </p:nvSpPr>
        <p:spPr>
          <a:xfrm>
            <a:off x="560771" y="3956368"/>
            <a:ext cx="2064591" cy="99120"/>
          </a:xfrm>
          <a:prstGeom prst="rect">
            <a:avLst/>
          </a:prstGeom>
          <a:noFill/>
          <a:ln/>
        </p:spPr>
        <p:txBody>
          <a:bodyPr wrap="none" lIns="0" tIns="0" rIns="0" bIns="0" rtlCol="0" anchor="t"/>
          <a:lstStyle/>
          <a:p>
            <a:pPr marL="0" indent="0" algn="ctr" rtl="1">
              <a:lnSpc>
                <a:spcPct val="100000"/>
              </a:lnSpc>
              <a:buNone/>
            </a:pPr>
            <a:r>
              <a:rPr lang="ar-SA" altLang="en-US" sz="900" dirty="0">
                <a:solidFill>
                  <a:srgbClr val="272525"/>
                </a:solidFill>
                <a:latin typeface="Arial" pitchFamily="34" charset="0"/>
                <a:ea typeface="Arial" pitchFamily="34" charset="-122"/>
                <a:cs typeface="Arial" pitchFamily="34" charset="-120"/>
              </a:rPr>
              <a:t>الوكيل الحصري لبطاريات الطاقة في المملكة</a:t>
            </a:r>
            <a:endParaRPr lang="ar-SA" sz="900" dirty="0"/>
          </a:p>
        </p:txBody>
      </p:sp>
      <p:sp>
        <p:nvSpPr>
          <p:cNvPr id="49" name="Shape 32">
            <a:extLst>
              <a:ext uri="{FF2B5EF4-FFF2-40B4-BE49-F238E27FC236}">
                <a16:creationId xmlns:a16="http://schemas.microsoft.com/office/drawing/2014/main" id="{57ABD88A-E421-EE00-6CE7-77A3C25493E4}"/>
              </a:ext>
            </a:extLst>
          </p:cNvPr>
          <p:cNvSpPr/>
          <p:nvPr/>
        </p:nvSpPr>
        <p:spPr>
          <a:xfrm>
            <a:off x="695060" y="4618376"/>
            <a:ext cx="6296860" cy="218877"/>
          </a:xfrm>
          <a:prstGeom prst="roundRect">
            <a:avLst>
              <a:gd name="adj" fmla="val 34004"/>
            </a:avLst>
          </a:prstGeom>
          <a:solidFill>
            <a:srgbClr val="B6D6FC"/>
          </a:solidFill>
          <a:ln/>
        </p:spPr>
        <p:txBody>
          <a:bodyPr/>
          <a:lstStyle/>
          <a:p>
            <a:endParaRPr lang="en-US" sz="2400"/>
          </a:p>
        </p:txBody>
      </p:sp>
      <p:pic>
        <p:nvPicPr>
          <p:cNvPr id="50" name="Image 15" descr="preencoded.png">
            <a:extLst>
              <a:ext uri="{FF2B5EF4-FFF2-40B4-BE49-F238E27FC236}">
                <a16:creationId xmlns:a16="http://schemas.microsoft.com/office/drawing/2014/main" id="{133A6B3D-9A89-F61C-DFB9-6C042C161CFE}"/>
              </a:ext>
            </a:extLst>
          </p:cNvPr>
          <p:cNvPicPr>
            <a:picLocks noChangeAspect="1"/>
          </p:cNvPicPr>
          <p:nvPr/>
        </p:nvPicPr>
        <p:blipFill>
          <a:blip r:embed="rId10"/>
          <a:stretch>
            <a:fillRect/>
          </a:stretch>
        </p:blipFill>
        <p:spPr>
          <a:xfrm>
            <a:off x="846618" y="4661674"/>
            <a:ext cx="133836" cy="107097"/>
          </a:xfrm>
          <a:prstGeom prst="rect">
            <a:avLst/>
          </a:prstGeom>
        </p:spPr>
      </p:pic>
      <p:sp>
        <p:nvSpPr>
          <p:cNvPr id="51" name="Text 33">
            <a:extLst>
              <a:ext uri="{FF2B5EF4-FFF2-40B4-BE49-F238E27FC236}">
                <a16:creationId xmlns:a16="http://schemas.microsoft.com/office/drawing/2014/main" id="{6099DA9D-27E3-727E-D13F-23985C7E92EE}"/>
              </a:ext>
            </a:extLst>
          </p:cNvPr>
          <p:cNvSpPr/>
          <p:nvPr/>
        </p:nvSpPr>
        <p:spPr>
          <a:xfrm>
            <a:off x="262723" y="4682055"/>
            <a:ext cx="6555219" cy="99120"/>
          </a:xfrm>
          <a:prstGeom prst="rect">
            <a:avLst/>
          </a:prstGeom>
          <a:noFill/>
          <a:ln/>
        </p:spPr>
        <p:txBody>
          <a:bodyPr wrap="none" lIns="0" tIns="0" rIns="0" bIns="0" rtlCol="0" anchor="t"/>
          <a:lstStyle/>
          <a:p>
            <a:pPr marL="0" indent="0" algn="r" rtl="1">
              <a:lnSpc>
                <a:spcPct val="100000"/>
              </a:lnSpc>
              <a:buNone/>
            </a:pPr>
            <a:r>
              <a:rPr lang="ar-SA" altLang="en-US" sz="650" dirty="0">
                <a:solidFill>
                  <a:srgbClr val="000000"/>
                </a:solidFill>
                <a:latin typeface="Arial" pitchFamily="34" charset="0"/>
                <a:ea typeface="Arial" pitchFamily="34" charset="-122"/>
                <a:cs typeface="Arial" pitchFamily="34" charset="-120"/>
              </a:rPr>
              <a:t>الوكالات الحصرية تمنح الشركة ميزة تنافسية مستدامة في سوق البنية التحتية</a:t>
            </a:r>
            <a:endParaRPr lang="ar-SA" sz="650" dirty="0"/>
          </a:p>
        </p:txBody>
      </p:sp>
      <p:sp>
        <p:nvSpPr>
          <p:cNvPr id="52" name="Text 34">
            <a:extLst>
              <a:ext uri="{FF2B5EF4-FFF2-40B4-BE49-F238E27FC236}">
                <a16:creationId xmlns:a16="http://schemas.microsoft.com/office/drawing/2014/main" id="{709E9419-705C-520F-3EA5-E9A37F737195}"/>
              </a:ext>
            </a:extLst>
          </p:cNvPr>
          <p:cNvSpPr/>
          <p:nvPr/>
        </p:nvSpPr>
        <p:spPr>
          <a:xfrm>
            <a:off x="462595" y="4902200"/>
            <a:ext cx="6296860" cy="129183"/>
          </a:xfrm>
          <a:prstGeom prst="rect">
            <a:avLst/>
          </a:prstGeom>
          <a:noFill/>
          <a:ln/>
        </p:spPr>
        <p:txBody>
          <a:bodyPr wrap="none" lIns="0" tIns="0" rIns="0" bIns="0" rtlCol="0" anchor="t"/>
          <a:lstStyle/>
          <a:p>
            <a:pPr marL="0" indent="0" algn="r" rtl="1">
              <a:lnSpc>
                <a:spcPct val="104000"/>
              </a:lnSpc>
              <a:buNone/>
            </a:pPr>
            <a:r>
              <a:rPr lang="ar-SA" altLang="en-US" sz="1000" b="1" dirty="0">
                <a:solidFill>
                  <a:srgbClr val="000000"/>
                </a:solidFill>
                <a:latin typeface="Arial" pitchFamily="34" charset="0"/>
                <a:ea typeface="Arial" pitchFamily="34" charset="-122"/>
                <a:cs typeface="Arial" pitchFamily="34" charset="-120"/>
              </a:rPr>
              <a:t>قاعدة العملاء</a:t>
            </a:r>
            <a:endParaRPr lang="ar-SA" sz="1000" dirty="0"/>
          </a:p>
        </p:txBody>
      </p:sp>
      <p:sp>
        <p:nvSpPr>
          <p:cNvPr id="53" name="Text 35">
            <a:extLst>
              <a:ext uri="{FF2B5EF4-FFF2-40B4-BE49-F238E27FC236}">
                <a16:creationId xmlns:a16="http://schemas.microsoft.com/office/drawing/2014/main" id="{17BD59DF-2703-FA89-DBAB-D6FA3EA7C9BD}"/>
              </a:ext>
            </a:extLst>
          </p:cNvPr>
          <p:cNvSpPr/>
          <p:nvPr/>
        </p:nvSpPr>
        <p:spPr>
          <a:xfrm>
            <a:off x="578827" y="5111105"/>
            <a:ext cx="6296860" cy="326132"/>
          </a:xfrm>
          <a:prstGeom prst="rect">
            <a:avLst/>
          </a:prstGeom>
          <a:noFill/>
          <a:ln/>
        </p:spPr>
        <p:txBody>
          <a:bodyPr wrap="square" lIns="0" tIns="0" rIns="33078" bIns="0" rtlCol="0" anchor="t">
            <a:noAutofit/>
          </a:bodyPr>
          <a:lstStyle/>
          <a:p>
            <a:pPr marL="132080" indent="-132080" algn="r" rtl="1">
              <a:lnSpc>
                <a:spcPct val="100000"/>
              </a:lnSpc>
              <a:buSzPct val="100000"/>
              <a:buChar char="•"/>
            </a:pPr>
            <a:r>
              <a:rPr lang="ar-SA" altLang="en-US" sz="1100" dirty="0">
                <a:solidFill>
                  <a:srgbClr val="272525"/>
                </a:solidFill>
                <a:latin typeface="Arial" pitchFamily="34" charset="0"/>
                <a:ea typeface="Arial" pitchFamily="34" charset="-122"/>
                <a:cs typeface="Arial" pitchFamily="34" charset="-120"/>
              </a:rPr>
              <a:t>500+ عميل في القطاعين الحكومي والخاص</a:t>
            </a:r>
            <a:endParaRPr lang="ar-SA" sz="1100" dirty="0"/>
          </a:p>
          <a:p>
            <a:pPr marL="132080" indent="-132080" algn="r" rtl="1">
              <a:lnSpc>
                <a:spcPct val="100000"/>
              </a:lnSpc>
              <a:buSzPct val="100000"/>
              <a:buChar char="•"/>
            </a:pPr>
            <a:r>
              <a:rPr lang="ar-SA" altLang="en-US" sz="1100" dirty="0">
                <a:solidFill>
                  <a:srgbClr val="272525"/>
                </a:solidFill>
                <a:latin typeface="Arial" pitchFamily="34" charset="0"/>
                <a:ea typeface="Arial" pitchFamily="34" charset="-122"/>
                <a:cs typeface="Arial" pitchFamily="34" charset="-120"/>
              </a:rPr>
              <a:t>علاقات طويلة الأمد مبنية على الثقة والجودة</a:t>
            </a:r>
            <a:endParaRPr lang="ar-SA" sz="1100" dirty="0"/>
          </a:p>
          <a:p>
            <a:pPr marL="132080" indent="-132080" algn="r" rtl="1">
              <a:lnSpc>
                <a:spcPct val="100000"/>
              </a:lnSpc>
              <a:buSzPct val="100000"/>
              <a:buChar char="•"/>
            </a:pPr>
            <a:r>
              <a:rPr lang="ar-SA" altLang="en-US" sz="1100" dirty="0">
                <a:solidFill>
                  <a:srgbClr val="272525"/>
                </a:solidFill>
                <a:latin typeface="Arial" pitchFamily="34" charset="0"/>
                <a:ea typeface="Arial" pitchFamily="34" charset="-122"/>
                <a:cs typeface="Arial" pitchFamily="34" charset="-120"/>
              </a:rPr>
              <a:t>معدل تكرار التعامل مرتفع يعكس رضا العملاء</a:t>
            </a:r>
            <a:endParaRPr lang="ar-SA" sz="1100" dirty="0"/>
          </a:p>
        </p:txBody>
      </p:sp>
      <p:pic>
        <p:nvPicPr>
          <p:cNvPr id="8" name="Picture 7">
            <a:extLst>
              <a:ext uri="{FF2B5EF4-FFF2-40B4-BE49-F238E27FC236}">
                <a16:creationId xmlns:a16="http://schemas.microsoft.com/office/drawing/2014/main" id="{DB6D52E5-2C7D-53A8-F2EA-A0A729211F3B}"/>
              </a:ext>
            </a:extLst>
          </p:cNvPr>
          <p:cNvPicPr>
            <a:picLocks noChangeAspect="1"/>
          </p:cNvPicPr>
          <p:nvPr/>
        </p:nvPicPr>
        <p:blipFill>
          <a:blip r:embed="rId11"/>
          <a:stretch>
            <a:fillRect/>
          </a:stretch>
        </p:blipFill>
        <p:spPr>
          <a:xfrm>
            <a:off x="955949" y="1817071"/>
            <a:ext cx="1361344" cy="508687"/>
          </a:xfrm>
          <a:prstGeom prst="rect">
            <a:avLst/>
          </a:prstGeom>
        </p:spPr>
      </p:pic>
    </p:spTree>
    <p:extLst>
      <p:ext uri="{BB962C8B-B14F-4D97-AF65-F5344CB8AC3E}">
        <p14:creationId xmlns:p14="http://schemas.microsoft.com/office/powerpoint/2010/main" val="248796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61475" y="469007"/>
            <a:ext cx="10868745" cy="395684"/>
          </a:xfrm>
          <a:prstGeom prst="rect">
            <a:avLst/>
          </a:prstGeom>
          <a:noFill/>
          <a:ln/>
        </p:spPr>
        <p:txBody>
          <a:bodyPr wrap="none" lIns="0" tIns="0" rIns="0" bIns="0" rtlCol="0" anchor="t"/>
          <a:lstStyle/>
          <a:p>
            <a:pPr marL="0" indent="0" algn="r" rtl="1">
              <a:lnSpc>
                <a:spcPct val="104000"/>
              </a:lnSpc>
              <a:buNone/>
            </a:pPr>
            <a:r>
              <a:rPr lang="ar-SA" altLang="en-US" sz="2450" b="1" dirty="0">
                <a:solidFill>
                  <a:srgbClr val="000000"/>
                </a:solidFill>
                <a:latin typeface="Arial" pitchFamily="34" charset="0"/>
                <a:ea typeface="Arial" pitchFamily="34" charset="-122"/>
                <a:cs typeface="Arial" pitchFamily="34" charset="-120"/>
              </a:rPr>
              <a:t>مشاريع نوعية — بصمتنا في المشاريع الوطنية</a:t>
            </a:r>
            <a:endParaRPr lang="ar-SA" sz="2450" dirty="0"/>
          </a:p>
        </p:txBody>
      </p:sp>
      <p:sp>
        <p:nvSpPr>
          <p:cNvPr id="3" name="Shape 1"/>
          <p:cNvSpPr/>
          <p:nvPr/>
        </p:nvSpPr>
        <p:spPr>
          <a:xfrm>
            <a:off x="661475" y="1010047"/>
            <a:ext cx="10868745" cy="426244"/>
          </a:xfrm>
          <a:prstGeom prst="roundRect">
            <a:avLst>
              <a:gd name="adj" fmla="val 26737"/>
            </a:avLst>
          </a:prstGeom>
          <a:solidFill>
            <a:srgbClr val="B6D6FC"/>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788075" y="1148457"/>
            <a:ext cx="158250" cy="126603"/>
          </a:xfrm>
          <a:prstGeom prst="rect">
            <a:avLst/>
          </a:prstGeom>
        </p:spPr>
      </p:pic>
      <p:sp>
        <p:nvSpPr>
          <p:cNvPr id="5" name="Text 2"/>
          <p:cNvSpPr/>
          <p:nvPr/>
        </p:nvSpPr>
        <p:spPr>
          <a:xfrm>
            <a:off x="463340" y="1138634"/>
            <a:ext cx="10940280" cy="178792"/>
          </a:xfrm>
          <a:prstGeom prst="rect">
            <a:avLst/>
          </a:prstGeom>
          <a:noFill/>
          <a:ln/>
        </p:spPr>
        <p:txBody>
          <a:bodyPr wrap="none" lIns="0" tIns="0" rIns="0" bIns="0" rtlCol="0" anchor="t"/>
          <a:lstStyle/>
          <a:p>
            <a:pPr marL="0" indent="0" algn="r" rtl="1">
              <a:lnSpc>
                <a:spcPct val="118000"/>
              </a:lnSpc>
              <a:buNone/>
            </a:pPr>
            <a:r>
              <a:rPr lang="ar-SA" altLang="en-US" sz="950" dirty="0">
                <a:solidFill>
                  <a:srgbClr val="000000"/>
                </a:solidFill>
                <a:latin typeface="Arial" pitchFamily="34" charset="0"/>
                <a:ea typeface="Arial" pitchFamily="34" charset="-122"/>
                <a:cs typeface="Arial" pitchFamily="34" charset="-120"/>
              </a:rPr>
              <a:t>حضور فعّال في أبرز المشاريع الوطنية والفعاليات الكبرى يعكس ثقة الجهات الحكومية والخاصة في قدرات أنماط.</a:t>
            </a:r>
            <a:endParaRPr lang="ar-SA" sz="950" dirty="0"/>
          </a:p>
        </p:txBody>
      </p:sp>
      <p:pic>
        <p:nvPicPr>
          <p:cNvPr id="6" name="Image 1" descr="preencoded.png"/>
          <p:cNvPicPr>
            <a:picLocks noChangeAspect="1"/>
          </p:cNvPicPr>
          <p:nvPr/>
        </p:nvPicPr>
        <p:blipFill>
          <a:blip r:embed="rId4"/>
          <a:stretch>
            <a:fillRect/>
          </a:stretch>
        </p:blipFill>
        <p:spPr>
          <a:xfrm>
            <a:off x="9271661" y="1545332"/>
            <a:ext cx="1890864" cy="1168598"/>
          </a:xfrm>
          <a:prstGeom prst="rect">
            <a:avLst/>
          </a:prstGeom>
        </p:spPr>
      </p:pic>
      <p:sp>
        <p:nvSpPr>
          <p:cNvPr id="7" name="Text 3"/>
          <p:cNvSpPr/>
          <p:nvPr/>
        </p:nvSpPr>
        <p:spPr>
          <a:xfrm>
            <a:off x="8903966" y="2835077"/>
            <a:ext cx="2626255"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برج اتصالات — المسجد الحرام</a:t>
            </a:r>
            <a:endParaRPr lang="ar-SA" sz="1200" dirty="0"/>
          </a:p>
        </p:txBody>
      </p:sp>
      <p:sp>
        <p:nvSpPr>
          <p:cNvPr id="8" name="Text 4"/>
          <p:cNvSpPr/>
          <p:nvPr/>
        </p:nvSpPr>
        <p:spPr>
          <a:xfrm>
            <a:off x="8903966" y="3090962"/>
            <a:ext cx="2626255"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تنفيذ برج اتصالات في محيط المسجد الحرام لخدمة ملايين الحجاج والمعتمرين</a:t>
            </a:r>
            <a:endParaRPr lang="ar-SA" sz="950" dirty="0"/>
          </a:p>
        </p:txBody>
      </p:sp>
      <p:pic>
        <p:nvPicPr>
          <p:cNvPr id="9" name="Image 2" descr="preencoded.png"/>
          <p:cNvPicPr>
            <a:picLocks noChangeAspect="1"/>
          </p:cNvPicPr>
          <p:nvPr/>
        </p:nvPicPr>
        <p:blipFill>
          <a:blip r:embed="rId5"/>
          <a:stretch>
            <a:fillRect/>
          </a:stretch>
        </p:blipFill>
        <p:spPr>
          <a:xfrm>
            <a:off x="6524164" y="1545332"/>
            <a:ext cx="1890963" cy="1168698"/>
          </a:xfrm>
          <a:prstGeom prst="rect">
            <a:avLst/>
          </a:prstGeom>
        </p:spPr>
      </p:pic>
      <p:sp>
        <p:nvSpPr>
          <p:cNvPr id="10" name="Text 5"/>
          <p:cNvSpPr/>
          <p:nvPr/>
        </p:nvSpPr>
        <p:spPr>
          <a:xfrm>
            <a:off x="6156469" y="2835176"/>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أول برج اتصالات بالطاقة الشمسية</a:t>
            </a:r>
            <a:endParaRPr lang="ar-SA" sz="1200" dirty="0"/>
          </a:p>
        </p:txBody>
      </p:sp>
      <p:sp>
        <p:nvSpPr>
          <p:cNvPr id="11" name="Text 6"/>
          <p:cNvSpPr/>
          <p:nvPr/>
        </p:nvSpPr>
        <p:spPr>
          <a:xfrm>
            <a:off x="6156469" y="3091061"/>
            <a:ext cx="2626354"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أول محطة برج اتصالات تعمل بالطاقة الشمسية في المملكة — ريادة في الاستدامة</a:t>
            </a:r>
            <a:endParaRPr lang="ar-SA" sz="950" dirty="0"/>
          </a:p>
        </p:txBody>
      </p:sp>
      <p:pic>
        <p:nvPicPr>
          <p:cNvPr id="12" name="Image 3" descr="preencoded.png"/>
          <p:cNvPicPr>
            <a:picLocks noChangeAspect="1"/>
          </p:cNvPicPr>
          <p:nvPr/>
        </p:nvPicPr>
        <p:blipFill>
          <a:blip r:embed="rId6"/>
          <a:stretch>
            <a:fillRect/>
          </a:stretch>
        </p:blipFill>
        <p:spPr>
          <a:xfrm>
            <a:off x="3776667" y="1545332"/>
            <a:ext cx="1890963" cy="1168698"/>
          </a:xfrm>
          <a:prstGeom prst="rect">
            <a:avLst/>
          </a:prstGeom>
        </p:spPr>
      </p:pic>
      <p:sp>
        <p:nvSpPr>
          <p:cNvPr id="13" name="Text 7"/>
          <p:cNvSpPr/>
          <p:nvPr/>
        </p:nvSpPr>
        <p:spPr>
          <a:xfrm>
            <a:off x="3408972" y="2835176"/>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17 الف برج مدار — موبايلي</a:t>
            </a:r>
            <a:endParaRPr lang="ar-SA" sz="1200" dirty="0"/>
          </a:p>
        </p:txBody>
      </p:sp>
      <p:sp>
        <p:nvSpPr>
          <p:cNvPr id="14" name="Text 8"/>
          <p:cNvSpPr/>
          <p:nvPr/>
        </p:nvSpPr>
        <p:spPr>
          <a:xfrm>
            <a:off x="3408972" y="3091061"/>
            <a:ext cx="2626354"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إدارة وتشغيل وصيانة أكثر من 17 ألف برج اتصالات لصالح موبايلي في مختلف مناطق المملكة.</a:t>
            </a:r>
            <a:endParaRPr lang="ar-SA" sz="950" dirty="0"/>
          </a:p>
        </p:txBody>
      </p:sp>
      <p:pic>
        <p:nvPicPr>
          <p:cNvPr id="15" name="Image 4" descr="preencoded.png"/>
          <p:cNvPicPr>
            <a:picLocks noChangeAspect="1"/>
          </p:cNvPicPr>
          <p:nvPr/>
        </p:nvPicPr>
        <p:blipFill>
          <a:blip r:embed="rId7"/>
          <a:stretch>
            <a:fillRect/>
          </a:stretch>
        </p:blipFill>
        <p:spPr>
          <a:xfrm>
            <a:off x="1029170" y="1545332"/>
            <a:ext cx="1890963" cy="1168698"/>
          </a:xfrm>
          <a:prstGeom prst="rect">
            <a:avLst/>
          </a:prstGeom>
        </p:spPr>
      </p:pic>
      <p:sp>
        <p:nvSpPr>
          <p:cNvPr id="16" name="Text 9"/>
          <p:cNvSpPr/>
          <p:nvPr/>
        </p:nvSpPr>
        <p:spPr>
          <a:xfrm>
            <a:off x="661475" y="2835176"/>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برج بتصميم صخري — البحر الأحمر</a:t>
            </a:r>
            <a:endParaRPr lang="ar-SA" sz="1200" dirty="0"/>
          </a:p>
        </p:txBody>
      </p:sp>
      <p:sp>
        <p:nvSpPr>
          <p:cNvPr id="17" name="Text 10"/>
          <p:cNvSpPr/>
          <p:nvPr/>
        </p:nvSpPr>
        <p:spPr>
          <a:xfrm>
            <a:off x="661475" y="3091061"/>
            <a:ext cx="2626354" cy="357584"/>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تنفيذ برج اتصالات نوعي بتصميم يندمج مع البيئة الطبيعية في مشروع البحر الأحمر</a:t>
            </a:r>
            <a:endParaRPr lang="ar-SA" sz="950" dirty="0"/>
          </a:p>
        </p:txBody>
      </p:sp>
      <p:pic>
        <p:nvPicPr>
          <p:cNvPr id="18" name="Image 5" descr="preencoded.png"/>
          <p:cNvPicPr>
            <a:picLocks noChangeAspect="1"/>
          </p:cNvPicPr>
          <p:nvPr/>
        </p:nvPicPr>
        <p:blipFill>
          <a:blip r:embed="rId8"/>
          <a:stretch>
            <a:fillRect/>
          </a:stretch>
        </p:blipFill>
        <p:spPr>
          <a:xfrm>
            <a:off x="9271661" y="3642519"/>
            <a:ext cx="1890864" cy="1168598"/>
          </a:xfrm>
          <a:prstGeom prst="rect">
            <a:avLst/>
          </a:prstGeom>
        </p:spPr>
      </p:pic>
      <p:sp>
        <p:nvSpPr>
          <p:cNvPr id="19" name="Text 11"/>
          <p:cNvSpPr/>
          <p:nvPr/>
        </p:nvSpPr>
        <p:spPr>
          <a:xfrm>
            <a:off x="8903966" y="4932263"/>
            <a:ext cx="2626255" cy="395486"/>
          </a:xfrm>
          <a:prstGeom prst="rect">
            <a:avLst/>
          </a:prstGeom>
          <a:noFill/>
          <a:ln/>
        </p:spPr>
        <p:txBody>
          <a:bodyPr wrap="square" lIns="0" tIns="0" rIns="0" bIns="0" rtlCol="0" anchor="t">
            <a:normAutofit/>
          </a:bodyPr>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مركز العمليات الأمنية الموحدة (911) — موسم الحج</a:t>
            </a:r>
            <a:endParaRPr lang="ar-SA" sz="1200" dirty="0"/>
          </a:p>
        </p:txBody>
      </p:sp>
      <p:sp>
        <p:nvSpPr>
          <p:cNvPr id="20" name="Text 12"/>
          <p:cNvSpPr/>
          <p:nvPr/>
        </p:nvSpPr>
        <p:spPr>
          <a:xfrm>
            <a:off x="8903966" y="5385891"/>
            <a:ext cx="2626255" cy="715169"/>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المشاركة في دعم وتشغيل البنية التحتية التقنية والاتصالات لمركز العمليات الأمنية الموحدة خلال موسم الحج، لضمان استمرارية الخدمات وكفاءة الاستجابة للبلاغات والعمليات الأمنية.</a:t>
            </a:r>
            <a:endParaRPr lang="ar-SA" sz="950" dirty="0"/>
          </a:p>
        </p:txBody>
      </p:sp>
      <p:pic>
        <p:nvPicPr>
          <p:cNvPr id="21" name="Image 6" descr="preencoded.png"/>
          <p:cNvPicPr>
            <a:picLocks noChangeAspect="1"/>
          </p:cNvPicPr>
          <p:nvPr/>
        </p:nvPicPr>
        <p:blipFill>
          <a:blip r:embed="rId9"/>
          <a:stretch>
            <a:fillRect/>
          </a:stretch>
        </p:blipFill>
        <p:spPr>
          <a:xfrm>
            <a:off x="6524164" y="3642519"/>
            <a:ext cx="1890963" cy="1168698"/>
          </a:xfrm>
          <a:prstGeom prst="rect">
            <a:avLst/>
          </a:prstGeom>
        </p:spPr>
      </p:pic>
      <p:sp>
        <p:nvSpPr>
          <p:cNvPr id="22" name="Text 13"/>
          <p:cNvSpPr/>
          <p:nvPr/>
        </p:nvSpPr>
        <p:spPr>
          <a:xfrm>
            <a:off x="6156469" y="4932362"/>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مشاريع القدية التفاعلية</a:t>
            </a:r>
            <a:endParaRPr lang="ar-SA" sz="1200" dirty="0"/>
          </a:p>
        </p:txBody>
      </p:sp>
      <p:sp>
        <p:nvSpPr>
          <p:cNvPr id="23" name="Text 14"/>
          <p:cNvSpPr/>
          <p:nvPr/>
        </p:nvSpPr>
        <p:spPr>
          <a:xfrm>
            <a:off x="6156469" y="5188248"/>
            <a:ext cx="2626354" cy="536377"/>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تنفيذ حلول تقنية وبنية تحتية رقمية تدعم التجارب التفاعلية الذكية ضمن مشاريع القدية، بما يعزز تجربة الزوار ويرفع كفاءة تشغيل الوجهات الترفيهية.</a:t>
            </a:r>
            <a:endParaRPr lang="ar-SA" sz="950" dirty="0"/>
          </a:p>
        </p:txBody>
      </p:sp>
      <p:pic>
        <p:nvPicPr>
          <p:cNvPr id="24" name="Image 7" descr="preencoded.png"/>
          <p:cNvPicPr>
            <a:picLocks noChangeAspect="1"/>
          </p:cNvPicPr>
          <p:nvPr/>
        </p:nvPicPr>
        <p:blipFill>
          <a:blip r:embed="rId10"/>
          <a:stretch>
            <a:fillRect/>
          </a:stretch>
        </p:blipFill>
        <p:spPr>
          <a:xfrm>
            <a:off x="3776667" y="3642519"/>
            <a:ext cx="1890963" cy="1168698"/>
          </a:xfrm>
          <a:prstGeom prst="rect">
            <a:avLst/>
          </a:prstGeom>
        </p:spPr>
      </p:pic>
      <p:sp>
        <p:nvSpPr>
          <p:cNvPr id="25" name="Text 15"/>
          <p:cNvSpPr/>
          <p:nvPr/>
        </p:nvSpPr>
        <p:spPr>
          <a:xfrm>
            <a:off x="3408972" y="4932362"/>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مشاريع مراكز البيانات </a:t>
            </a:r>
            <a:endParaRPr lang="ar-SA" sz="1200" dirty="0"/>
          </a:p>
        </p:txBody>
      </p:sp>
      <p:sp>
        <p:nvSpPr>
          <p:cNvPr id="26" name="Text 16"/>
          <p:cNvSpPr/>
          <p:nvPr/>
        </p:nvSpPr>
        <p:spPr>
          <a:xfrm>
            <a:off x="3408972" y="5188248"/>
            <a:ext cx="2626354" cy="893961"/>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توريد وتركيب وتجهيز مراكز بيانات متكاملة، تشمل أنظمة التبريد الدقيق، ووحدات الطاقة غير المنقطعة (UPS)، والمولدات الاحتياطية، والكبائن ومنظومات المراقبة والإدارة؛ لضمان استمرارية الأعمال ورفع كفاءة التشغيل</a:t>
            </a:r>
            <a:endParaRPr lang="ar-SA" sz="950" dirty="0"/>
          </a:p>
        </p:txBody>
      </p:sp>
      <p:pic>
        <p:nvPicPr>
          <p:cNvPr id="27" name="Image 8" descr="preencoded.png"/>
          <p:cNvPicPr>
            <a:picLocks noChangeAspect="1"/>
          </p:cNvPicPr>
          <p:nvPr/>
        </p:nvPicPr>
        <p:blipFill>
          <a:blip r:embed="rId11"/>
          <a:stretch>
            <a:fillRect/>
          </a:stretch>
        </p:blipFill>
        <p:spPr>
          <a:xfrm>
            <a:off x="1029170" y="3642519"/>
            <a:ext cx="1890963" cy="1168698"/>
          </a:xfrm>
          <a:prstGeom prst="rect">
            <a:avLst/>
          </a:prstGeom>
        </p:spPr>
      </p:pic>
      <p:sp>
        <p:nvSpPr>
          <p:cNvPr id="28" name="Text 17"/>
          <p:cNvSpPr/>
          <p:nvPr/>
        </p:nvSpPr>
        <p:spPr>
          <a:xfrm>
            <a:off x="661475" y="4932362"/>
            <a:ext cx="2626354" cy="197743"/>
          </a:xfrm>
          <a:prstGeom prst="rect">
            <a:avLst/>
          </a:prstGeom>
          <a:noFill/>
          <a:ln/>
        </p:spPr>
        <p:txBody>
          <a:bodyPr wrap="none" lIns="0" tIns="0" rIns="0" bIns="0" rtlCol="0" anchor="t"/>
          <a:lstStyle/>
          <a:p>
            <a:pPr marL="0" indent="0" algn="ctr" rtl="1">
              <a:lnSpc>
                <a:spcPct val="104000"/>
              </a:lnSpc>
              <a:buNone/>
            </a:pPr>
            <a:r>
              <a:rPr lang="ar-SA" altLang="en-US" sz="1200" b="1" dirty="0">
                <a:solidFill>
                  <a:srgbClr val="272525"/>
                </a:solidFill>
                <a:latin typeface="Arial" pitchFamily="34" charset="0"/>
                <a:ea typeface="Arial" pitchFamily="34" charset="-122"/>
                <a:cs typeface="Arial" pitchFamily="34" charset="-120"/>
              </a:rPr>
              <a:t>مراكز إدارة الأزمات والتحكم</a:t>
            </a:r>
            <a:endParaRPr lang="ar-SA" sz="1200" dirty="0"/>
          </a:p>
        </p:txBody>
      </p:sp>
      <p:sp>
        <p:nvSpPr>
          <p:cNvPr id="29" name="Text 18"/>
          <p:cNvSpPr/>
          <p:nvPr/>
        </p:nvSpPr>
        <p:spPr>
          <a:xfrm>
            <a:off x="661475" y="5188248"/>
            <a:ext cx="2626354" cy="893961"/>
          </a:xfrm>
          <a:prstGeom prst="rect">
            <a:avLst/>
          </a:prstGeom>
          <a:noFill/>
          <a:ln/>
        </p:spPr>
        <p:txBody>
          <a:bodyPr wrap="square" lIns="0" tIns="0" rIns="0" bIns="0" rtlCol="0" anchor="t">
            <a:normAutofit/>
          </a:bodyPr>
          <a:lstStyle/>
          <a:p>
            <a:pPr marL="0" indent="0" algn="ctr" rtl="1">
              <a:lnSpc>
                <a:spcPct val="118000"/>
              </a:lnSpc>
              <a:buNone/>
            </a:pPr>
            <a:r>
              <a:rPr lang="ar-SA" altLang="en-US" sz="950" dirty="0">
                <a:solidFill>
                  <a:srgbClr val="272525"/>
                </a:solidFill>
                <a:latin typeface="Arial" pitchFamily="34" charset="0"/>
                <a:ea typeface="Arial" pitchFamily="34" charset="-122"/>
                <a:cs typeface="Arial" pitchFamily="34" charset="-120"/>
              </a:rPr>
              <a:t>تصميم وتنفيذ وتجهيز مركز لإدارة الأزمات والكوارث وآخر لمتابعة العدادات الذكية لقطاع الطاقة، شمل التجهيزات الداخلية وشاشات العرض الجدارية والمكاتب التقنية ومنظومات المراقبة والتحكم؛ لدعم المتابعة اللحظية واتخاذ القرار بكفاءة</a:t>
            </a:r>
            <a:endParaRPr lang="ar-SA"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352716" cy="6858000"/>
          </a:xfrm>
          <a:prstGeom prst="rect">
            <a:avLst/>
          </a:prstGeom>
        </p:spPr>
      </p:pic>
      <p:sp>
        <p:nvSpPr>
          <p:cNvPr id="3" name="Text 0"/>
          <p:cNvSpPr/>
          <p:nvPr/>
        </p:nvSpPr>
        <p:spPr>
          <a:xfrm>
            <a:off x="3709399" y="1029196"/>
            <a:ext cx="7820822" cy="516731"/>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000000"/>
                </a:solidFill>
                <a:latin typeface="Arial" pitchFamily="34" charset="0"/>
                <a:ea typeface="Arial" pitchFamily="34" charset="-122"/>
                <a:cs typeface="Arial" pitchFamily="34" charset="-120"/>
              </a:rPr>
              <a:t>سياسة توزيع الأرباح</a:t>
            </a:r>
            <a:endParaRPr lang="ar-SA" sz="3250" dirty="0"/>
          </a:p>
        </p:txBody>
      </p:sp>
      <p:sp>
        <p:nvSpPr>
          <p:cNvPr id="4" name="Shape 1"/>
          <p:cNvSpPr/>
          <p:nvPr/>
        </p:nvSpPr>
        <p:spPr>
          <a:xfrm>
            <a:off x="3709399" y="1793974"/>
            <a:ext cx="7820822" cy="661293"/>
          </a:xfrm>
          <a:prstGeom prst="roundRect">
            <a:avLst>
              <a:gd name="adj" fmla="val 22509"/>
            </a:avLst>
          </a:prstGeom>
          <a:solidFill>
            <a:srgbClr val="B6D6FC"/>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3874693" y="2033687"/>
            <a:ext cx="206667" cy="165298"/>
          </a:xfrm>
          <a:prstGeom prst="rect">
            <a:avLst/>
          </a:prstGeom>
        </p:spPr>
      </p:pic>
      <p:sp>
        <p:nvSpPr>
          <p:cNvPr id="6" name="Text 2"/>
          <p:cNvSpPr/>
          <p:nvPr/>
        </p:nvSpPr>
        <p:spPr>
          <a:xfrm>
            <a:off x="3637070" y="2000548"/>
            <a:ext cx="7727856" cy="264616"/>
          </a:xfrm>
          <a:prstGeom prst="rect">
            <a:avLst/>
          </a:prstGeom>
          <a:noFill/>
          <a:ln/>
        </p:spPr>
        <p:txBody>
          <a:bodyPr wrap="none" lIns="0" tIns="0" rIns="0" bIns="0" rtlCol="0" anchor="t"/>
          <a:lstStyle/>
          <a:p>
            <a:pPr marL="0" indent="0" algn="r" rtl="1">
              <a:lnSpc>
                <a:spcPct val="133000"/>
              </a:lnSpc>
              <a:buNone/>
            </a:pPr>
            <a:r>
              <a:rPr lang="ar-SA" altLang="en-US" sz="1300" b="1" dirty="0">
                <a:solidFill>
                  <a:srgbClr val="000000"/>
                </a:solidFill>
                <a:latin typeface="Arial" pitchFamily="34" charset="0"/>
                <a:ea typeface="Arial" pitchFamily="34" charset="-122"/>
                <a:cs typeface="Arial" pitchFamily="34" charset="-120"/>
              </a:rPr>
              <a:t>قرار مجلس الإدارة:</a:t>
            </a:r>
            <a:r>
              <a:rPr lang="ar-SA" altLang="en-US" sz="1300" dirty="0">
                <a:solidFill>
                  <a:srgbClr val="000000"/>
                </a:solidFill>
                <a:latin typeface="Arial" pitchFamily="34" charset="0"/>
                <a:ea typeface="Arial" pitchFamily="34" charset="-122"/>
                <a:cs typeface="Arial" pitchFamily="34" charset="-120"/>
              </a:rPr>
              <a:t> عدم توزيع أرباح نقدية عن السنة المالية المنتهية في 31 ديسمبر 2025م. </a:t>
            </a:r>
            <a:endParaRPr lang="ar-SA" sz="1300" dirty="0"/>
          </a:p>
        </p:txBody>
      </p:sp>
      <p:sp>
        <p:nvSpPr>
          <p:cNvPr id="7" name="Text 3"/>
          <p:cNvSpPr/>
          <p:nvPr/>
        </p:nvSpPr>
        <p:spPr>
          <a:xfrm>
            <a:off x="3709399" y="2703314"/>
            <a:ext cx="7820822" cy="310059"/>
          </a:xfrm>
          <a:prstGeom prst="rect">
            <a:avLst/>
          </a:prstGeom>
          <a:noFill/>
          <a:ln/>
        </p:spPr>
        <p:txBody>
          <a:bodyPr wrap="none" lIns="0" tIns="0" rIns="0" bIns="0" rtlCol="0" anchor="t"/>
          <a:lstStyle/>
          <a:p>
            <a:pPr marL="0" indent="0" algn="r" rtl="1">
              <a:lnSpc>
                <a:spcPct val="104000"/>
              </a:lnSpc>
              <a:buNone/>
            </a:pPr>
            <a:r>
              <a:rPr lang="ar-SA" altLang="en-US" sz="1950" b="1" dirty="0">
                <a:solidFill>
                  <a:srgbClr val="9CC7A0"/>
                </a:solidFill>
                <a:latin typeface="Arial" pitchFamily="34" charset="0"/>
                <a:ea typeface="Arial" pitchFamily="34" charset="-122"/>
                <a:cs typeface="Arial" pitchFamily="34" charset="-120"/>
              </a:rPr>
              <a:t>المبررات</a:t>
            </a:r>
            <a:endParaRPr lang="ar-SA" sz="1950" dirty="0"/>
          </a:p>
        </p:txBody>
      </p:sp>
      <p:sp>
        <p:nvSpPr>
          <p:cNvPr id="8" name="Text 4"/>
          <p:cNvSpPr/>
          <p:nvPr/>
        </p:nvSpPr>
        <p:spPr>
          <a:xfrm>
            <a:off x="3709399" y="3261420"/>
            <a:ext cx="7820822" cy="1231999"/>
          </a:xfrm>
          <a:prstGeom prst="rect">
            <a:avLst/>
          </a:prstGeom>
          <a:noFill/>
          <a:ln/>
        </p:spPr>
        <p:txBody>
          <a:bodyPr wrap="square" lIns="0" tIns="0" rIns="66156" bIns="0" rtlCol="0" anchor="t">
            <a:normAutofit/>
          </a:bodyPr>
          <a:lstStyle/>
          <a:p>
            <a:pPr marL="264160" indent="-264160" algn="r" rtl="1">
              <a:lnSpc>
                <a:spcPct val="133000"/>
              </a:lnSpc>
              <a:buSzPct val="100000"/>
              <a:buChar char="•"/>
            </a:pPr>
            <a:r>
              <a:rPr lang="ar-SA" altLang="en-US" sz="1300" dirty="0">
                <a:solidFill>
                  <a:srgbClr val="272525"/>
                </a:solidFill>
                <a:latin typeface="Arial" pitchFamily="34" charset="0"/>
                <a:ea typeface="Arial" pitchFamily="34" charset="-122"/>
                <a:cs typeface="Arial" pitchFamily="34" charset="-120"/>
              </a:rPr>
              <a:t>إعادة استثمار الأرباح لدعم خطط النمو والتوسع</a:t>
            </a:r>
            <a:endParaRPr lang="ar-SA" sz="1300" dirty="0"/>
          </a:p>
          <a:p>
            <a:pPr marL="264160" indent="-264160" algn="r" rtl="1">
              <a:lnSpc>
                <a:spcPct val="133000"/>
              </a:lnSpc>
              <a:buSzPct val="100000"/>
              <a:buChar char="•"/>
            </a:pPr>
            <a:r>
              <a:rPr lang="ar-SA" altLang="en-US" sz="1300" dirty="0">
                <a:solidFill>
                  <a:srgbClr val="272525"/>
                </a:solidFill>
                <a:latin typeface="Arial" pitchFamily="34" charset="0"/>
                <a:ea typeface="Arial" pitchFamily="34" charset="-122"/>
                <a:cs typeface="Arial" pitchFamily="34" charset="-120"/>
              </a:rPr>
              <a:t>تمويل تنفيذ محفظة الأعمال البالغة نحو 714 مليون ريال ودعم متطلبات النمو والتوسع</a:t>
            </a:r>
            <a:endParaRPr lang="ar-SA" sz="1300" dirty="0"/>
          </a:p>
          <a:p>
            <a:pPr marL="264160" indent="-264160" algn="r" rtl="1">
              <a:lnSpc>
                <a:spcPct val="133000"/>
              </a:lnSpc>
              <a:buSzPct val="100000"/>
              <a:buChar char="•"/>
            </a:pPr>
            <a:r>
              <a:rPr lang="ar-SA" altLang="en-US" sz="1300" dirty="0">
                <a:solidFill>
                  <a:srgbClr val="272525"/>
                </a:solidFill>
                <a:latin typeface="Arial" pitchFamily="34" charset="0"/>
                <a:ea typeface="Arial" pitchFamily="34" charset="-122"/>
                <a:cs typeface="Arial" pitchFamily="34" charset="-120"/>
              </a:rPr>
              <a:t>تعزيز رأس المال العامل لمواجهة متطلبات المشاريع الكبرى</a:t>
            </a:r>
            <a:endParaRPr lang="ar-SA" sz="1300" dirty="0"/>
          </a:p>
          <a:p>
            <a:pPr marL="264160" indent="-264160" algn="r" rtl="1">
              <a:lnSpc>
                <a:spcPct val="133000"/>
              </a:lnSpc>
              <a:buSzPct val="100000"/>
              <a:buChar char="•"/>
            </a:pPr>
            <a:r>
              <a:rPr lang="ar-SA" altLang="en-US" sz="1300" dirty="0">
                <a:solidFill>
                  <a:srgbClr val="272525"/>
                </a:solidFill>
                <a:latin typeface="Arial" pitchFamily="34" charset="0"/>
                <a:ea typeface="Arial" pitchFamily="34" charset="-122"/>
                <a:cs typeface="Arial" pitchFamily="34" charset="-120"/>
              </a:rPr>
              <a:t>تعظيم القيمة طويلة الأجل للمساهمين</a:t>
            </a:r>
            <a:endParaRPr lang="ar-SA" sz="1300" dirty="0"/>
          </a:p>
        </p:txBody>
      </p:sp>
      <p:sp>
        <p:nvSpPr>
          <p:cNvPr id="9" name="Text 5"/>
          <p:cNvSpPr/>
          <p:nvPr/>
        </p:nvSpPr>
        <p:spPr>
          <a:xfrm>
            <a:off x="3709399" y="4741466"/>
            <a:ext cx="7820822" cy="310059"/>
          </a:xfrm>
          <a:prstGeom prst="rect">
            <a:avLst/>
          </a:prstGeom>
          <a:noFill/>
          <a:ln/>
        </p:spPr>
        <p:txBody>
          <a:bodyPr wrap="none" lIns="0" tIns="0" rIns="0" bIns="0" rtlCol="0" anchor="t"/>
          <a:lstStyle/>
          <a:p>
            <a:pPr marL="0" indent="0" algn="r" rtl="1">
              <a:lnSpc>
                <a:spcPct val="104000"/>
              </a:lnSpc>
              <a:buNone/>
            </a:pPr>
            <a:r>
              <a:rPr lang="ar-SA" altLang="en-US" sz="1950" b="1" dirty="0">
                <a:solidFill>
                  <a:srgbClr val="9CC7A0"/>
                </a:solidFill>
                <a:latin typeface="Arial" pitchFamily="34" charset="0"/>
                <a:ea typeface="Arial" pitchFamily="34" charset="-122"/>
                <a:cs typeface="Arial" pitchFamily="34" charset="-120"/>
              </a:rPr>
              <a:t>التوقعات المستقبلية 2026</a:t>
            </a:r>
            <a:endParaRPr lang="ar-SA" sz="1950" dirty="0"/>
          </a:p>
        </p:txBody>
      </p:sp>
      <p:sp>
        <p:nvSpPr>
          <p:cNvPr id="10" name="Text 6"/>
          <p:cNvSpPr/>
          <p:nvPr/>
        </p:nvSpPr>
        <p:spPr>
          <a:xfrm>
            <a:off x="3709399" y="5299571"/>
            <a:ext cx="7820822" cy="529233"/>
          </a:xfrm>
          <a:prstGeom prst="rect">
            <a:avLst/>
          </a:prstGeom>
          <a:noFill/>
          <a:ln/>
        </p:spPr>
        <p:txBody>
          <a:bodyPr wrap="square" lIns="0" tIns="0" rIns="0" bIns="0" rtlCol="0" anchor="t">
            <a:normAutofit/>
          </a:bodyPr>
          <a:lstStyle/>
          <a:p>
            <a:pPr marL="0" indent="0" algn="r" rtl="1">
              <a:lnSpc>
                <a:spcPct val="133000"/>
              </a:lnSpc>
              <a:buNone/>
            </a:pPr>
            <a:r>
              <a:rPr lang="ar-SA" altLang="en-US" sz="1300" dirty="0">
                <a:solidFill>
                  <a:srgbClr val="272525"/>
                </a:solidFill>
                <a:latin typeface="Arial" pitchFamily="34" charset="0"/>
                <a:ea typeface="Arial" pitchFamily="34" charset="-122"/>
                <a:cs typeface="Arial" pitchFamily="34" charset="-120"/>
              </a:rPr>
              <a:t>سيتم مراجعة سياسة توزيعات الأرباح بشكل دوري من قبل مجلس الإدارة، بما يتوافق مع أداء الشركة واحتياجاتها التمويلية ومتطلبات النمو.</a:t>
            </a:r>
            <a:endParaRPr lang="ar-SA"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352716" cy="6858000"/>
          </a:xfrm>
          <a:prstGeom prst="rect">
            <a:avLst/>
          </a:prstGeom>
        </p:spPr>
      </p:pic>
      <p:sp>
        <p:nvSpPr>
          <p:cNvPr id="3" name="Text 0"/>
          <p:cNvSpPr/>
          <p:nvPr/>
        </p:nvSpPr>
        <p:spPr>
          <a:xfrm>
            <a:off x="3709399" y="1921867"/>
            <a:ext cx="7820822" cy="1033463"/>
          </a:xfrm>
          <a:prstGeom prst="rect">
            <a:avLst/>
          </a:prstGeom>
          <a:noFill/>
          <a:ln/>
        </p:spPr>
        <p:txBody>
          <a:bodyPr wrap="square" lIns="0" tIns="0" rIns="0" bIns="0" rtlCol="0" anchor="t">
            <a:normAutofit/>
          </a:bodyPr>
          <a:lstStyle/>
          <a:p>
            <a:pPr marL="0" indent="0" algn="r" rtl="1">
              <a:lnSpc>
                <a:spcPct val="104000"/>
              </a:lnSpc>
              <a:buNone/>
            </a:pPr>
            <a:r>
              <a:rPr lang="ar-SA" altLang="en-US" sz="3250" b="1" dirty="0">
                <a:solidFill>
                  <a:srgbClr val="000000"/>
                </a:solidFill>
                <a:latin typeface="Arial" pitchFamily="34" charset="0"/>
                <a:ea typeface="Arial" pitchFamily="34" charset="-122"/>
                <a:cs typeface="Arial" pitchFamily="34" charset="-120"/>
              </a:rPr>
              <a:t>نتطلع لشراكة طويلة الأمد تحقق قيمة مستدامة لجميع المساهمين</a:t>
            </a:r>
            <a:endParaRPr lang="ar-SA" sz="325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02457" y="3203377"/>
            <a:ext cx="3827764" cy="1732756"/>
          </a:xfrm>
          <a:prstGeom prst="rect">
            <a:avLst/>
          </a:prstGeom>
        </p:spPr>
      </p:pic>
      <p:pic>
        <p:nvPicPr>
          <p:cNvPr id="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17122" y="3352205"/>
            <a:ext cx="198433" cy="198438"/>
          </a:xfrm>
          <a:prstGeom prst="rect">
            <a:avLst/>
          </a:prstGeom>
        </p:spPr>
      </p:pic>
      <p:sp>
        <p:nvSpPr>
          <p:cNvPr id="6" name="Text 1"/>
          <p:cNvSpPr/>
          <p:nvPr/>
        </p:nvSpPr>
        <p:spPr>
          <a:xfrm>
            <a:off x="7886800" y="3864868"/>
            <a:ext cx="3459076" cy="25846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نرحب بأسئلتكم</a:t>
            </a:r>
            <a:endParaRPr lang="ar-SA" sz="1600" dirty="0"/>
          </a:p>
        </p:txBody>
      </p:sp>
      <p:sp>
        <p:nvSpPr>
          <p:cNvPr id="7" name="Text 2"/>
          <p:cNvSpPr/>
          <p:nvPr/>
        </p:nvSpPr>
        <p:spPr>
          <a:xfrm>
            <a:off x="7886800" y="4222552"/>
            <a:ext cx="3459076" cy="529233"/>
          </a:xfrm>
          <a:prstGeom prst="rect">
            <a:avLst/>
          </a:prstGeom>
          <a:noFill/>
          <a:ln/>
        </p:spPr>
        <p:txBody>
          <a:bodyPr wrap="square" lIns="0" tIns="0" rIns="0" bIns="0" rtlCol="0" anchor="t">
            <a:normAutofit/>
          </a:bodyPr>
          <a:lstStyle/>
          <a:p>
            <a:pPr marL="0" indent="0" algn="r" rtl="1">
              <a:lnSpc>
                <a:spcPct val="133000"/>
              </a:lnSpc>
              <a:buNone/>
            </a:pPr>
            <a:r>
              <a:rPr lang="ar-SA" altLang="en-US" sz="1300" dirty="0">
                <a:solidFill>
                  <a:srgbClr val="272525"/>
                </a:solidFill>
                <a:latin typeface="Arial" pitchFamily="34" charset="0"/>
                <a:ea typeface="Arial" pitchFamily="34" charset="-122"/>
                <a:cs typeface="Arial" pitchFamily="34" charset="-120"/>
              </a:rPr>
              <a:t>يسعدنا الإجابة على جميع استفساراتكم حول الأداء المالي والتوجهات الاستراتيجية.</a:t>
            </a:r>
            <a:endParaRPr lang="ar-SA" sz="1300" dirty="0"/>
          </a:p>
        </p:txBody>
      </p:sp>
      <p:pic>
        <p:nvPicPr>
          <p:cNvPr id="8"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9399" y="3203377"/>
            <a:ext cx="3827764" cy="1732756"/>
          </a:xfrm>
          <a:prstGeom prst="rect">
            <a:avLst/>
          </a:prstGeom>
        </p:spPr>
      </p:pic>
      <p:pic>
        <p:nvPicPr>
          <p:cNvPr id="9"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24064" y="3352205"/>
            <a:ext cx="198433" cy="198438"/>
          </a:xfrm>
          <a:prstGeom prst="rect">
            <a:avLst/>
          </a:prstGeom>
        </p:spPr>
      </p:pic>
      <p:sp>
        <p:nvSpPr>
          <p:cNvPr id="10" name="Text 3"/>
          <p:cNvSpPr/>
          <p:nvPr/>
        </p:nvSpPr>
        <p:spPr>
          <a:xfrm>
            <a:off x="3893742" y="3864868"/>
            <a:ext cx="3459076" cy="25846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الشفافية والإفصاح</a:t>
            </a:r>
            <a:endParaRPr lang="ar-SA" sz="1600" dirty="0"/>
          </a:p>
        </p:txBody>
      </p:sp>
      <p:sp>
        <p:nvSpPr>
          <p:cNvPr id="11" name="Text 4"/>
          <p:cNvSpPr/>
          <p:nvPr/>
        </p:nvSpPr>
        <p:spPr>
          <a:xfrm>
            <a:off x="3893742" y="4222552"/>
            <a:ext cx="3459076" cy="529233"/>
          </a:xfrm>
          <a:prstGeom prst="rect">
            <a:avLst/>
          </a:prstGeom>
          <a:noFill/>
          <a:ln/>
        </p:spPr>
        <p:txBody>
          <a:bodyPr wrap="square" lIns="0" tIns="0" rIns="0" bIns="0" rtlCol="0" anchor="t">
            <a:normAutofit/>
          </a:bodyPr>
          <a:lstStyle/>
          <a:p>
            <a:pPr marL="0" indent="0" algn="r" rtl="1">
              <a:lnSpc>
                <a:spcPct val="133000"/>
              </a:lnSpc>
              <a:buNone/>
            </a:pPr>
            <a:r>
              <a:rPr lang="ar-SA" altLang="en-US" sz="1300" dirty="0">
                <a:solidFill>
                  <a:srgbClr val="272525"/>
                </a:solidFill>
                <a:latin typeface="Arial" pitchFamily="34" charset="0"/>
                <a:ea typeface="Arial" pitchFamily="34" charset="-122"/>
                <a:cs typeface="Arial" pitchFamily="34" charset="-120"/>
              </a:rPr>
              <a:t>نلتزم بأعلى معايير الشفافية والإفصاح وفق متطلبات هيئة السوق المالية.</a:t>
            </a:r>
            <a:endParaRPr lang="ar-SA"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238573"/>
          </a:xfrm>
          <a:prstGeom prst="rect">
            <a:avLst/>
          </a:prstGeom>
        </p:spPr>
      </p:pic>
      <p:sp>
        <p:nvSpPr>
          <p:cNvPr id="3" name="Text 0"/>
          <p:cNvSpPr/>
          <p:nvPr/>
        </p:nvSpPr>
        <p:spPr>
          <a:xfrm>
            <a:off x="661475" y="2541984"/>
            <a:ext cx="10868745" cy="508695"/>
          </a:xfrm>
          <a:prstGeom prst="rect">
            <a:avLst/>
          </a:prstGeom>
          <a:noFill/>
          <a:ln/>
        </p:spPr>
        <p:txBody>
          <a:bodyPr wrap="none" lIns="0" tIns="0" rIns="0" bIns="0" rtlCol="0" anchor="t"/>
          <a:lstStyle/>
          <a:p>
            <a:pPr marL="0" indent="0" algn="r" rtl="1">
              <a:lnSpc>
                <a:spcPct val="104000"/>
              </a:lnSpc>
              <a:buNone/>
            </a:pPr>
            <a:r>
              <a:rPr lang="ar-SA" altLang="en-US" sz="3200" b="1" dirty="0">
                <a:solidFill>
                  <a:srgbClr val="000000"/>
                </a:solidFill>
                <a:latin typeface="Arial" pitchFamily="34" charset="0"/>
                <a:ea typeface="Arial" pitchFamily="34" charset="-122"/>
                <a:cs typeface="Arial" pitchFamily="34" charset="-120"/>
              </a:rPr>
              <a:t>تواصل معنا — علاقات المستثمرين</a:t>
            </a:r>
            <a:endParaRPr lang="ar-SA" sz="3200" dirty="0"/>
          </a:p>
        </p:txBody>
      </p:sp>
      <p:sp>
        <p:nvSpPr>
          <p:cNvPr id="4" name="Text 1"/>
          <p:cNvSpPr/>
          <p:nvPr/>
        </p:nvSpPr>
        <p:spPr>
          <a:xfrm>
            <a:off x="51890" y="3290987"/>
            <a:ext cx="11478330" cy="258465"/>
          </a:xfrm>
          <a:prstGeom prst="rect">
            <a:avLst/>
          </a:prstGeom>
          <a:noFill/>
          <a:ln/>
        </p:spPr>
        <p:txBody>
          <a:bodyPr wrap="none" lIns="0" tIns="0" rIns="0" bIns="0" rtlCol="0" anchor="t"/>
          <a:lstStyle/>
          <a:p>
            <a:pPr marL="0" indent="0" algn="r" rtl="1">
              <a:lnSpc>
                <a:spcPct val="132000"/>
              </a:lnSpc>
              <a:buNone/>
            </a:pPr>
            <a:r>
              <a:rPr lang="ar-SA" altLang="en-US" sz="1250" dirty="0">
                <a:solidFill>
                  <a:srgbClr val="272525"/>
                </a:solidFill>
                <a:latin typeface="Arial" pitchFamily="34" charset="0"/>
                <a:ea typeface="Arial" pitchFamily="34" charset="-122"/>
                <a:cs typeface="Arial" pitchFamily="34" charset="-120"/>
              </a:rPr>
              <a:t>نرحب بتواصلكم واستفساراتكم عبر القنوات التالية:</a:t>
            </a:r>
            <a:endParaRPr lang="ar-SA" sz="125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23235" y="3729732"/>
            <a:ext cx="406985" cy="406995"/>
          </a:xfrm>
          <a:prstGeom prst="rect">
            <a:avLst/>
          </a:prstGeom>
        </p:spPr>
      </p:pic>
      <p:sp>
        <p:nvSpPr>
          <p:cNvPr id="6" name="Text 2"/>
          <p:cNvSpPr/>
          <p:nvPr/>
        </p:nvSpPr>
        <p:spPr>
          <a:xfrm>
            <a:off x="8040883" y="3729732"/>
            <a:ext cx="2882034" cy="254298"/>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البريد الإلكتروني</a:t>
            </a:r>
            <a:endParaRPr lang="ar-SA" sz="1600" dirty="0"/>
          </a:p>
        </p:txBody>
      </p:sp>
      <p:sp>
        <p:nvSpPr>
          <p:cNvPr id="7" name="Text 3"/>
          <p:cNvSpPr/>
          <p:nvPr/>
        </p:nvSpPr>
        <p:spPr>
          <a:xfrm>
            <a:off x="8040883" y="4080173"/>
            <a:ext cx="2882034" cy="258465"/>
          </a:xfrm>
          <a:prstGeom prst="rect">
            <a:avLst/>
          </a:prstGeom>
          <a:noFill/>
          <a:ln/>
        </p:spPr>
        <p:txBody>
          <a:bodyPr wrap="none" lIns="0" tIns="0" rIns="0" bIns="0" rtlCol="0" anchor="t"/>
          <a:lstStyle/>
          <a:p>
            <a:pPr marL="0" indent="0" algn="ctr">
              <a:lnSpc>
                <a:spcPct val="132000"/>
              </a:lnSpc>
              <a:buNone/>
            </a:pPr>
            <a:r>
              <a:rPr lang="en-US" sz="1250" b="1" u="sng" dirty="0">
                <a:solidFill>
                  <a:srgbClr val="276893"/>
                </a:solidFill>
                <a:latin typeface="Overpass Bold" pitchFamily="34" charset="0"/>
                <a:ea typeface="Overpass Bold" pitchFamily="34" charset="-122"/>
                <a:cs typeface="Overpass Bold" pitchFamily="34" charset="-120"/>
                <a:hlinkClick r:id="rId5">
                  <a:extLst>
                    <a:ext uri="{A12FA001-AC4F-418D-AE19-62706E023703}">
                      <ahyp:hlinkClr xmlns:ahyp="http://schemas.microsoft.com/office/drawing/2018/hyperlinkcolor" val="tx"/>
                    </a:ext>
                  </a:extLst>
                </a:hlinkClick>
              </a:rPr>
              <a:t>ir@anmat.sa</a:t>
            </a:r>
            <a:endParaRPr lang="en-US" sz="125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3580" y="3729732"/>
            <a:ext cx="406985" cy="406995"/>
          </a:xfrm>
          <a:prstGeom prst="rect">
            <a:avLst/>
          </a:prstGeom>
        </p:spPr>
      </p:pic>
      <p:sp>
        <p:nvSpPr>
          <p:cNvPr id="9" name="Text 4"/>
          <p:cNvSpPr/>
          <p:nvPr/>
        </p:nvSpPr>
        <p:spPr>
          <a:xfrm>
            <a:off x="4351229" y="3729732"/>
            <a:ext cx="2882034" cy="254298"/>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الهاتف</a:t>
            </a:r>
            <a:endParaRPr lang="ar-SA" sz="1600" dirty="0"/>
          </a:p>
        </p:txBody>
      </p:sp>
      <p:sp>
        <p:nvSpPr>
          <p:cNvPr id="10" name="Text 5"/>
          <p:cNvSpPr/>
          <p:nvPr/>
        </p:nvSpPr>
        <p:spPr>
          <a:xfrm>
            <a:off x="4351229" y="4080173"/>
            <a:ext cx="2882034" cy="258465"/>
          </a:xfrm>
          <a:prstGeom prst="rect">
            <a:avLst/>
          </a:prstGeom>
          <a:noFill/>
          <a:ln/>
        </p:spPr>
        <p:txBody>
          <a:bodyPr wrap="none" lIns="0" tIns="0" rIns="0" bIns="0" rtlCol="0" anchor="t"/>
          <a:lstStyle/>
          <a:p>
            <a:pPr marL="0" indent="0" algn="r" rtl="1">
              <a:lnSpc>
                <a:spcPct val="132000"/>
              </a:lnSpc>
              <a:buNone/>
            </a:pPr>
            <a:r>
              <a:rPr lang="en-US" sz="1250" dirty="0">
                <a:solidFill>
                  <a:srgbClr val="272525"/>
                </a:solidFill>
                <a:latin typeface="Overpass" pitchFamily="34" charset="0"/>
                <a:ea typeface="Overpass" pitchFamily="34" charset="-122"/>
                <a:cs typeface="Overpass" pitchFamily="34" charset="-120"/>
              </a:rPr>
              <a:t>00966504983388</a:t>
            </a:r>
            <a:endParaRPr lang="en-US" sz="125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43926" y="3729732"/>
            <a:ext cx="406985" cy="406995"/>
          </a:xfrm>
          <a:prstGeom prst="rect">
            <a:avLst/>
          </a:prstGeom>
        </p:spPr>
      </p:pic>
      <p:sp>
        <p:nvSpPr>
          <p:cNvPr id="12" name="Text 6"/>
          <p:cNvSpPr/>
          <p:nvPr/>
        </p:nvSpPr>
        <p:spPr>
          <a:xfrm>
            <a:off x="661475" y="3729732"/>
            <a:ext cx="2882133" cy="254298"/>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الموقع الإلكتروني</a:t>
            </a:r>
            <a:endParaRPr lang="ar-SA" sz="1600" dirty="0"/>
          </a:p>
        </p:txBody>
      </p:sp>
      <p:sp>
        <p:nvSpPr>
          <p:cNvPr id="13" name="Text 7"/>
          <p:cNvSpPr/>
          <p:nvPr/>
        </p:nvSpPr>
        <p:spPr>
          <a:xfrm>
            <a:off x="661475" y="4080173"/>
            <a:ext cx="2882133" cy="258465"/>
          </a:xfrm>
          <a:prstGeom prst="rect">
            <a:avLst/>
          </a:prstGeom>
          <a:noFill/>
          <a:ln/>
        </p:spPr>
        <p:txBody>
          <a:bodyPr wrap="none" lIns="0" tIns="0" rIns="0" bIns="0" rtlCol="0" anchor="t"/>
          <a:lstStyle/>
          <a:p>
            <a:pPr marL="0" indent="0" algn="l">
              <a:lnSpc>
                <a:spcPct val="132000"/>
              </a:lnSpc>
              <a:buNone/>
            </a:pPr>
            <a:r>
              <a:rPr lang="en-US" sz="1250" b="1" u="sng" dirty="0">
                <a:solidFill>
                  <a:srgbClr val="276893"/>
                </a:solidFill>
                <a:latin typeface="Overpass Bold" pitchFamily="34" charset="0"/>
                <a:ea typeface="Overpass Bold" pitchFamily="34" charset="-122"/>
                <a:cs typeface="Overpass Bold" pitchFamily="34" charset="-120"/>
                <a:hlinkClick r:id="rId8">
                  <a:extLst>
                    <a:ext uri="{A12FA001-AC4F-418D-AE19-62706E023703}">
                      <ahyp:hlinkClr xmlns:ahyp="http://schemas.microsoft.com/office/drawing/2018/hyperlinkcolor" val="tx"/>
                    </a:ext>
                  </a:extLst>
                </a:hlinkClick>
              </a:rPr>
              <a:t>www.anmat.sa</a:t>
            </a:r>
            <a:endParaRPr lang="en-US" sz="125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78408" y="4659114"/>
            <a:ext cx="406985" cy="406995"/>
          </a:xfrm>
          <a:prstGeom prst="rect">
            <a:avLst/>
          </a:prstGeom>
        </p:spPr>
      </p:pic>
      <p:sp>
        <p:nvSpPr>
          <p:cNvPr id="15" name="Text 8"/>
          <p:cNvSpPr/>
          <p:nvPr/>
        </p:nvSpPr>
        <p:spPr>
          <a:xfrm>
            <a:off x="6196056" y="4659114"/>
            <a:ext cx="2882034" cy="254298"/>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صفحة تداول</a:t>
            </a:r>
            <a:endParaRPr lang="ar-SA" sz="1600" dirty="0"/>
          </a:p>
        </p:txBody>
      </p:sp>
      <p:sp>
        <p:nvSpPr>
          <p:cNvPr id="16" name="Text 9"/>
          <p:cNvSpPr/>
          <p:nvPr/>
        </p:nvSpPr>
        <p:spPr>
          <a:xfrm>
            <a:off x="6196056" y="5009555"/>
            <a:ext cx="2882034" cy="258465"/>
          </a:xfrm>
          <a:prstGeom prst="rect">
            <a:avLst/>
          </a:prstGeom>
          <a:noFill/>
          <a:ln/>
        </p:spPr>
        <p:txBody>
          <a:bodyPr wrap="none" lIns="0" tIns="0" rIns="0" bIns="0" rtlCol="0" anchor="t"/>
          <a:lstStyle/>
          <a:p>
            <a:pPr marL="0" indent="0" algn="r" rtl="1">
              <a:lnSpc>
                <a:spcPct val="132000"/>
              </a:lnSpc>
              <a:buNone/>
            </a:pPr>
            <a:r>
              <a:rPr lang="ar-SA" altLang="en-US" sz="1250" dirty="0">
                <a:solidFill>
                  <a:srgbClr val="272525"/>
                </a:solidFill>
                <a:latin typeface="Arial" pitchFamily="34" charset="0"/>
                <a:ea typeface="Arial" pitchFamily="34" charset="-122"/>
                <a:cs typeface="Arial" pitchFamily="34" charset="-120"/>
              </a:rPr>
              <a:t>رمز 9639 — سوق نمو</a:t>
            </a:r>
            <a:endParaRPr lang="ar-SA" sz="1250" dirty="0"/>
          </a:p>
        </p:txBody>
      </p:sp>
      <p:pic>
        <p:nvPicPr>
          <p:cNvPr id="17" name="Image 5"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588753" y="4659114"/>
            <a:ext cx="406985" cy="406995"/>
          </a:xfrm>
          <a:prstGeom prst="rect">
            <a:avLst/>
          </a:prstGeom>
        </p:spPr>
      </p:pic>
      <p:sp>
        <p:nvSpPr>
          <p:cNvPr id="18" name="Text 10"/>
          <p:cNvSpPr/>
          <p:nvPr/>
        </p:nvSpPr>
        <p:spPr>
          <a:xfrm>
            <a:off x="2506401" y="4659114"/>
            <a:ext cx="2882034" cy="254298"/>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272525"/>
                </a:solidFill>
                <a:latin typeface="Arial" pitchFamily="34" charset="0"/>
                <a:ea typeface="Arial" pitchFamily="34" charset="-122"/>
                <a:cs typeface="Arial" pitchFamily="34" charset="-120"/>
              </a:rPr>
              <a:t>المقر الرئيسي</a:t>
            </a:r>
            <a:endParaRPr lang="ar-SA" sz="1600" dirty="0"/>
          </a:p>
        </p:txBody>
      </p:sp>
      <p:sp>
        <p:nvSpPr>
          <p:cNvPr id="19" name="Text 11"/>
          <p:cNvSpPr/>
          <p:nvPr/>
        </p:nvSpPr>
        <p:spPr>
          <a:xfrm>
            <a:off x="2506401" y="5009555"/>
            <a:ext cx="2882034" cy="258465"/>
          </a:xfrm>
          <a:prstGeom prst="rect">
            <a:avLst/>
          </a:prstGeom>
          <a:noFill/>
          <a:ln/>
        </p:spPr>
        <p:txBody>
          <a:bodyPr wrap="none" lIns="0" tIns="0" rIns="0" bIns="0" rtlCol="0" anchor="t"/>
          <a:lstStyle/>
          <a:p>
            <a:pPr marL="0" indent="0" algn="r" rtl="1">
              <a:lnSpc>
                <a:spcPct val="132000"/>
              </a:lnSpc>
              <a:buNone/>
            </a:pPr>
            <a:r>
              <a:rPr lang="ar-SA" altLang="en-US" sz="1250" dirty="0">
                <a:solidFill>
                  <a:srgbClr val="272525"/>
                </a:solidFill>
                <a:latin typeface="Arial" pitchFamily="34" charset="0"/>
                <a:ea typeface="Arial" pitchFamily="34" charset="-122"/>
                <a:cs typeface="Arial" pitchFamily="34" charset="-120"/>
              </a:rPr>
              <a:t>الرياض، المملكة العربية السعودية</a:t>
            </a:r>
            <a:endParaRPr lang="ar-SA" sz="1250" dirty="0"/>
          </a:p>
        </p:txBody>
      </p:sp>
      <p:sp>
        <p:nvSpPr>
          <p:cNvPr id="20" name="Shape 12"/>
          <p:cNvSpPr/>
          <p:nvPr/>
        </p:nvSpPr>
        <p:spPr>
          <a:xfrm>
            <a:off x="661475" y="5448300"/>
            <a:ext cx="10868745" cy="902692"/>
          </a:xfrm>
          <a:prstGeom prst="roundRect">
            <a:avLst>
              <a:gd name="adj" fmla="val 16232"/>
            </a:avLst>
          </a:prstGeom>
          <a:solidFill>
            <a:srgbClr val="D7E9F4"/>
          </a:solidFill>
          <a:ln/>
        </p:spPr>
        <p:txBody>
          <a:bodyPr/>
          <a:lstStyle/>
          <a:p>
            <a:endParaRPr lang="en-US"/>
          </a:p>
        </p:txBody>
      </p:sp>
      <p:pic>
        <p:nvPicPr>
          <p:cNvPr id="21" name="Image 6" descr="preencoded.png"/>
          <p:cNvPicPr>
            <a:picLocks noChangeAspect="1"/>
          </p:cNvPicPr>
          <p:nvPr/>
        </p:nvPicPr>
        <p:blipFill>
          <a:blip r:embed="rId11"/>
          <a:stretch>
            <a:fillRect/>
          </a:stretch>
        </p:blipFill>
        <p:spPr>
          <a:xfrm>
            <a:off x="824190" y="5678289"/>
            <a:ext cx="203493" cy="162719"/>
          </a:xfrm>
          <a:prstGeom prst="rect">
            <a:avLst/>
          </a:prstGeom>
        </p:spPr>
      </p:pic>
      <p:sp>
        <p:nvSpPr>
          <p:cNvPr id="22" name="Text 13"/>
          <p:cNvSpPr/>
          <p:nvPr/>
        </p:nvSpPr>
        <p:spPr>
          <a:xfrm>
            <a:off x="1190397" y="5649218"/>
            <a:ext cx="10177109" cy="516930"/>
          </a:xfrm>
          <a:prstGeom prst="rect">
            <a:avLst/>
          </a:prstGeom>
          <a:noFill/>
          <a:ln/>
        </p:spPr>
        <p:txBody>
          <a:bodyPr wrap="square" lIns="0" tIns="0" rIns="0" bIns="0" rtlCol="0" anchor="t">
            <a:normAutofit/>
          </a:bodyPr>
          <a:lstStyle/>
          <a:p>
            <a:pPr marL="0" indent="0" algn="r" rtl="1">
              <a:lnSpc>
                <a:spcPct val="132000"/>
              </a:lnSpc>
              <a:buNone/>
            </a:pPr>
            <a:r>
              <a:rPr lang="ar-SA" altLang="en-US" sz="1250" dirty="0">
                <a:solidFill>
                  <a:srgbClr val="000000"/>
                </a:solidFill>
                <a:latin typeface="Arial" pitchFamily="34" charset="0"/>
                <a:ea typeface="Arial" pitchFamily="34" charset="-122"/>
                <a:cs typeface="Arial" pitchFamily="34" charset="-120"/>
              </a:rPr>
              <a:t>نلتزم بالشفافية والإفصاح المستمر، ونتطلع لبناء علاقة تواصل فعّالة ومستدامة مع مساهمينا ومستثمرينا. تابعونا على موقع تداول للاطلاع على أحدث الإفصاحات والإعلانات.</a:t>
            </a:r>
            <a:endParaRPr lang="ar-SA"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276893"/>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TotalTime>
  <Words>2640</Words>
  <Application>Microsoft Office PowerPoint</Application>
  <PresentationFormat>شاشة عريضة</PresentationFormat>
  <Paragraphs>366</Paragraphs>
  <Slides>23</Slides>
  <Notes>23</Notes>
  <HiddenSlides>0</HiddenSlides>
  <MMClips>0</MMClips>
  <ScaleCrop>false</ScaleCrop>
  <HeadingPairs>
    <vt:vector size="4" baseType="variant">
      <vt:variant>
        <vt:lpstr>نسق</vt:lpstr>
      </vt:variant>
      <vt:variant>
        <vt:i4>1</vt:i4>
      </vt:variant>
      <vt:variant>
        <vt:lpstr>عناوين الشرائح</vt:lpstr>
      </vt:variant>
      <vt:variant>
        <vt:i4>23</vt:i4>
      </vt:variant>
    </vt:vector>
  </HeadingPairs>
  <TitlesOfParts>
    <vt:vector size="24"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subject/>
  <dc:creator/>
  <cp:lastModifiedBy>nssreen oqilan</cp:lastModifiedBy>
  <cp:revision>5</cp:revision>
  <dcterms:created xsi:type="dcterms:W3CDTF">2026-09-07T09:53:27Z</dcterms:created>
  <dcterms:modified xsi:type="dcterms:W3CDTF">2026-09-10T11:39:15Z</dcterms:modified>
</cp:coreProperties>
</file>